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9" r:id="rId3"/>
    <p:sldMasterId id="2147483922" r:id="rId4"/>
  </p:sldMasterIdLst>
  <p:notesMasterIdLst>
    <p:notesMasterId r:id="rId119"/>
  </p:notesMasterIdLst>
  <p:handoutMasterIdLst>
    <p:handoutMasterId r:id="rId120"/>
  </p:handoutMasterIdLst>
  <p:sldIdLst>
    <p:sldId id="278" r:id="rId5"/>
    <p:sldId id="430" r:id="rId6"/>
    <p:sldId id="14435" r:id="rId7"/>
    <p:sldId id="289" r:id="rId8"/>
    <p:sldId id="283" r:id="rId9"/>
    <p:sldId id="297" r:id="rId10"/>
    <p:sldId id="279" r:id="rId11"/>
    <p:sldId id="284" r:id="rId12"/>
    <p:sldId id="300" r:id="rId13"/>
    <p:sldId id="299" r:id="rId14"/>
    <p:sldId id="286" r:id="rId15"/>
    <p:sldId id="295" r:id="rId16"/>
    <p:sldId id="431" r:id="rId17"/>
    <p:sldId id="432" r:id="rId18"/>
    <p:sldId id="435" r:id="rId19"/>
    <p:sldId id="331" r:id="rId20"/>
    <p:sldId id="420" r:id="rId21"/>
    <p:sldId id="421" r:id="rId22"/>
    <p:sldId id="436" r:id="rId23"/>
    <p:sldId id="444" r:id="rId24"/>
    <p:sldId id="422" r:id="rId25"/>
    <p:sldId id="425" r:id="rId26"/>
    <p:sldId id="426" r:id="rId27"/>
    <p:sldId id="428" r:id="rId28"/>
    <p:sldId id="427" r:id="rId29"/>
    <p:sldId id="14428" r:id="rId30"/>
    <p:sldId id="14429" r:id="rId31"/>
    <p:sldId id="445" r:id="rId32"/>
    <p:sldId id="433" r:id="rId33"/>
    <p:sldId id="14430" r:id="rId34"/>
    <p:sldId id="429" r:id="rId35"/>
    <p:sldId id="14431" r:id="rId36"/>
    <p:sldId id="14436" r:id="rId37"/>
    <p:sldId id="338" r:id="rId38"/>
    <p:sldId id="14437" r:id="rId39"/>
    <p:sldId id="14438" r:id="rId40"/>
    <p:sldId id="307" r:id="rId41"/>
    <p:sldId id="301" r:id="rId42"/>
    <p:sldId id="355" r:id="rId43"/>
    <p:sldId id="350" r:id="rId44"/>
    <p:sldId id="381" r:id="rId45"/>
    <p:sldId id="379" r:id="rId46"/>
    <p:sldId id="382" r:id="rId47"/>
    <p:sldId id="384" r:id="rId48"/>
    <p:sldId id="383" r:id="rId49"/>
    <p:sldId id="346" r:id="rId50"/>
    <p:sldId id="348" r:id="rId51"/>
    <p:sldId id="349" r:id="rId52"/>
    <p:sldId id="351" r:id="rId53"/>
    <p:sldId id="341" r:id="rId54"/>
    <p:sldId id="342" r:id="rId55"/>
    <p:sldId id="14440" r:id="rId56"/>
    <p:sldId id="14441" r:id="rId57"/>
    <p:sldId id="345" r:id="rId58"/>
    <p:sldId id="293" r:id="rId59"/>
    <p:sldId id="14443" r:id="rId60"/>
    <p:sldId id="14444" r:id="rId61"/>
    <p:sldId id="14427" r:id="rId62"/>
    <p:sldId id="14449" r:id="rId63"/>
    <p:sldId id="14450" r:id="rId64"/>
    <p:sldId id="14451" r:id="rId65"/>
    <p:sldId id="14452" r:id="rId66"/>
    <p:sldId id="14453" r:id="rId67"/>
    <p:sldId id="14454" r:id="rId68"/>
    <p:sldId id="14455" r:id="rId69"/>
    <p:sldId id="14456" r:id="rId70"/>
    <p:sldId id="14457" r:id="rId71"/>
    <p:sldId id="14458" r:id="rId72"/>
    <p:sldId id="14459" r:id="rId73"/>
    <p:sldId id="14460" r:id="rId74"/>
    <p:sldId id="14461" r:id="rId75"/>
    <p:sldId id="14462" r:id="rId76"/>
    <p:sldId id="14463" r:id="rId77"/>
    <p:sldId id="14464" r:id="rId78"/>
    <p:sldId id="14465" r:id="rId79"/>
    <p:sldId id="14466" r:id="rId80"/>
    <p:sldId id="14467" r:id="rId81"/>
    <p:sldId id="14468" r:id="rId82"/>
    <p:sldId id="14469" r:id="rId83"/>
    <p:sldId id="14470" r:id="rId84"/>
    <p:sldId id="14471" r:id="rId85"/>
    <p:sldId id="14472" r:id="rId86"/>
    <p:sldId id="14473" r:id="rId87"/>
    <p:sldId id="14400" r:id="rId88"/>
    <p:sldId id="282" r:id="rId89"/>
    <p:sldId id="369" r:id="rId90"/>
    <p:sldId id="386" r:id="rId91"/>
    <p:sldId id="387" r:id="rId92"/>
    <p:sldId id="388" r:id="rId93"/>
    <p:sldId id="389" r:id="rId94"/>
    <p:sldId id="385" r:id="rId95"/>
    <p:sldId id="14434" r:id="rId96"/>
    <p:sldId id="357" r:id="rId97"/>
    <p:sldId id="392" r:id="rId98"/>
    <p:sldId id="393" r:id="rId99"/>
    <p:sldId id="14478" r:id="rId100"/>
    <p:sldId id="395" r:id="rId101"/>
    <p:sldId id="396" r:id="rId102"/>
    <p:sldId id="391" r:id="rId103"/>
    <p:sldId id="397" r:id="rId104"/>
    <p:sldId id="398" r:id="rId105"/>
    <p:sldId id="377" r:id="rId106"/>
    <p:sldId id="378" r:id="rId107"/>
    <p:sldId id="14403" r:id="rId108"/>
    <p:sldId id="14404" r:id="rId109"/>
    <p:sldId id="405" r:id="rId110"/>
    <p:sldId id="402" r:id="rId111"/>
    <p:sldId id="14405" r:id="rId112"/>
    <p:sldId id="14406" r:id="rId113"/>
    <p:sldId id="407" r:id="rId114"/>
    <p:sldId id="14476" r:id="rId115"/>
    <p:sldId id="14477" r:id="rId116"/>
    <p:sldId id="14410" r:id="rId117"/>
    <p:sldId id="14479" r:id="rId118"/>
  </p:sldIdLst>
  <p:sldSz cx="12192000" cy="6858000"/>
  <p:notesSz cx="9940925" cy="68087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F7E2325E-0B85-436F-A126-1E6D2F33CC32}">
          <p14:sldIdLst>
            <p14:sldId id="278"/>
            <p14:sldId id="430"/>
            <p14:sldId id="14435"/>
            <p14:sldId id="289"/>
            <p14:sldId id="283"/>
            <p14:sldId id="297"/>
            <p14:sldId id="279"/>
            <p14:sldId id="284"/>
            <p14:sldId id="300"/>
            <p14:sldId id="299"/>
            <p14:sldId id="286"/>
            <p14:sldId id="295"/>
            <p14:sldId id="431"/>
          </p14:sldIdLst>
        </p14:section>
        <p14:section name="SECTION A" id="{0BA738B2-1900-4468-9888-BACAADE4641D}">
          <p14:sldIdLst>
            <p14:sldId id="432"/>
            <p14:sldId id="435"/>
            <p14:sldId id="331"/>
            <p14:sldId id="420"/>
            <p14:sldId id="421"/>
            <p14:sldId id="436"/>
            <p14:sldId id="444"/>
            <p14:sldId id="422"/>
            <p14:sldId id="425"/>
            <p14:sldId id="426"/>
            <p14:sldId id="428"/>
            <p14:sldId id="427"/>
            <p14:sldId id="14428"/>
            <p14:sldId id="14429"/>
            <p14:sldId id="445"/>
            <p14:sldId id="433"/>
            <p14:sldId id="14430"/>
            <p14:sldId id="429"/>
            <p14:sldId id="14431"/>
          </p14:sldIdLst>
        </p14:section>
        <p14:section name="SECTION B" id="{02B841F8-2FF5-4573-B4C8-0A51F14CD2FF}">
          <p14:sldIdLst>
            <p14:sldId id="14436"/>
            <p14:sldId id="338"/>
            <p14:sldId id="14437"/>
            <p14:sldId id="14438"/>
            <p14:sldId id="307"/>
            <p14:sldId id="301"/>
            <p14:sldId id="355"/>
            <p14:sldId id="350"/>
            <p14:sldId id="381"/>
            <p14:sldId id="379"/>
            <p14:sldId id="382"/>
            <p14:sldId id="384"/>
            <p14:sldId id="383"/>
            <p14:sldId id="346"/>
            <p14:sldId id="348"/>
            <p14:sldId id="349"/>
            <p14:sldId id="351"/>
            <p14:sldId id="341"/>
            <p14:sldId id="342"/>
            <p14:sldId id="14440"/>
            <p14:sldId id="14441"/>
            <p14:sldId id="345"/>
            <p14:sldId id="293"/>
            <p14:sldId id="14443"/>
            <p14:sldId id="14444"/>
            <p14:sldId id="14427"/>
          </p14:sldIdLst>
        </p14:section>
        <p14:section name="SECTION C" id="{616AE411-31B4-F440-A730-673DE9359ECC}">
          <p14:sldIdLst/>
        </p14:section>
        <p14:section name="SECTION C" id="{269CAB31-2949-BB4D-9E3E-A217BBAF8613}">
          <p14:sldIdLst>
            <p14:sldId id="14449"/>
            <p14:sldId id="14450"/>
            <p14:sldId id="14451"/>
            <p14:sldId id="14452"/>
            <p14:sldId id="14453"/>
            <p14:sldId id="14454"/>
            <p14:sldId id="14455"/>
            <p14:sldId id="14456"/>
            <p14:sldId id="14457"/>
            <p14:sldId id="14458"/>
            <p14:sldId id="14459"/>
            <p14:sldId id="14460"/>
            <p14:sldId id="14461"/>
            <p14:sldId id="14462"/>
            <p14:sldId id="14463"/>
            <p14:sldId id="14464"/>
            <p14:sldId id="14465"/>
            <p14:sldId id="14466"/>
            <p14:sldId id="14467"/>
            <p14:sldId id="14468"/>
            <p14:sldId id="14469"/>
            <p14:sldId id="14470"/>
            <p14:sldId id="14471"/>
            <p14:sldId id="14472"/>
            <p14:sldId id="14473"/>
          </p14:sldIdLst>
        </p14:section>
        <p14:section name="SECTION D" id="{DA93FE09-20F3-49AB-96AB-A6C4CCBC5BA7}">
          <p14:sldIdLst>
            <p14:sldId id="14400"/>
            <p14:sldId id="282"/>
            <p14:sldId id="369"/>
            <p14:sldId id="386"/>
            <p14:sldId id="387"/>
            <p14:sldId id="388"/>
            <p14:sldId id="389"/>
            <p14:sldId id="385"/>
            <p14:sldId id="14434"/>
            <p14:sldId id="357"/>
            <p14:sldId id="392"/>
            <p14:sldId id="393"/>
            <p14:sldId id="14478"/>
            <p14:sldId id="395"/>
            <p14:sldId id="396"/>
            <p14:sldId id="391"/>
            <p14:sldId id="397"/>
            <p14:sldId id="398"/>
            <p14:sldId id="377"/>
            <p14:sldId id="378"/>
          </p14:sldIdLst>
        </p14:section>
        <p14:section name="SECTION E" id="{4499C2ED-CA2F-4A3A-8A70-11347D7622FE}">
          <p14:sldIdLst>
            <p14:sldId id="14403"/>
            <p14:sldId id="14404"/>
            <p14:sldId id="405"/>
            <p14:sldId id="402"/>
            <p14:sldId id="14405"/>
            <p14:sldId id="14406"/>
            <p14:sldId id="407"/>
            <p14:sldId id="14476"/>
            <p14:sldId id="14477"/>
            <p14:sldId id="14410"/>
            <p14:sldId id="1447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A5E83D-BAC4-94EE-EB35-5F8F5BE6D894}" name="Buse, John B" initials="BJB" userId="S::jbbuse@ad.unc.edu::84dae3a5-9a07-4831-a847-9ff118517290" providerId="AD"/>
  <p188:author id="{F9650277-A111-037F-37C3-DAC3ECA3A883}" name="Mindy Saraco" initials="MS" userId="S::MSaraco@diabetes.org::470bfd41-51d2-4678-8bc2-b30962e9fead" providerId="AD"/>
  <p188:author id="{7A8540FB-714C-9CF5-54C0-1E16CF287222}" name="Melanie Davies" initials="MJD" userId="Melanie Davie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use, John B" initials="BJB" lastIdx="3" clrIdx="0"/>
  <p:cmAuthor id="2" name="Mindy Saraco" initials="MS" lastIdx="1" clrIdx="1">
    <p:extLst>
      <p:ext uri="{19B8F6BF-5375-455C-9EA6-DF929625EA0E}">
        <p15:presenceInfo xmlns:p15="http://schemas.microsoft.com/office/powerpoint/2012/main" userId="S::MSaraco@diabetes.org::470bfd41-51d2-4678-8bc2-b30962e9fea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FFCCFF"/>
    <a:srgbClr val="CC0099"/>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80" autoAdjust="0"/>
    <p:restoredTop sz="91903" autoAdjust="0"/>
  </p:normalViewPr>
  <p:slideViewPr>
    <p:cSldViewPr snapToGrid="0">
      <p:cViewPr varScale="1">
        <p:scale>
          <a:sx n="58" d="100"/>
          <a:sy n="58" d="100"/>
        </p:scale>
        <p:origin x="1224" y="5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44772"/>
    </p:cViewPr>
  </p:sorterViewPr>
  <p:notesViewPr>
    <p:cSldViewPr snapToGrid="0">
      <p:cViewPr varScale="1">
        <p:scale>
          <a:sx n="51" d="100"/>
          <a:sy n="51" d="100"/>
        </p:scale>
        <p:origin x="2692"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notesMaster" Target="notesMasters/notesMaster1.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handoutMaster" Target="handoutMasters/handoutMaster1.xml"/><Relationship Id="rId125"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commentAuthors" Target="commentAuthors.xml"/><Relationship Id="rId3" Type="http://schemas.openxmlformats.org/officeDocument/2006/relationships/slideMaster" Target="slideMasters/slideMaster1.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presProps" Target="presProps.xml"/><Relationship Id="rId4" Type="http://schemas.openxmlformats.org/officeDocument/2006/relationships/slideMaster" Target="slideMasters/slideMaster2.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524C9E-E9B0-467F-80AC-95E6EA80ED10}"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da-DK"/>
        </a:p>
      </dgm:t>
    </dgm:pt>
    <dgm:pt modelId="{A233A9DC-7448-471E-B418-22727993D2B5}">
      <dgm:prSet phldrT="[Tekst]" custT="1"/>
      <dgm:spPr>
        <a:solidFill>
          <a:schemeClr val="accent4">
            <a:lumMod val="60000"/>
            <a:lumOff val="40000"/>
          </a:schemeClr>
        </a:solidFill>
      </dgm:spPr>
      <dgm:t>
        <a:bodyPr/>
        <a:lstStyle/>
        <a:p>
          <a:r>
            <a:rPr lang="da-DK" sz="1800" b="1" dirty="0">
              <a:solidFill>
                <a:schemeClr val="tx1"/>
              </a:solidFill>
            </a:rPr>
            <a:t>Glycaemic Management</a:t>
          </a:r>
        </a:p>
      </dgm:t>
    </dgm:pt>
    <dgm:pt modelId="{B73FBE96-F408-4481-87B2-6B6EECE1F5EF}" type="parTrans" cxnId="{6F48D075-859E-45B5-8A32-F47455FAD6C8}">
      <dgm:prSet/>
      <dgm:spPr/>
      <dgm:t>
        <a:bodyPr/>
        <a:lstStyle/>
        <a:p>
          <a:endParaRPr lang="da-DK" sz="2000"/>
        </a:p>
      </dgm:t>
    </dgm:pt>
    <dgm:pt modelId="{9DD924B1-7DBC-4C70-8E6C-B7393174626D}" type="sibTrans" cxnId="{6F48D075-859E-45B5-8A32-F47455FAD6C8}">
      <dgm:prSet/>
      <dgm:spPr/>
      <dgm:t>
        <a:bodyPr/>
        <a:lstStyle/>
        <a:p>
          <a:endParaRPr lang="da-DK" sz="2000"/>
        </a:p>
      </dgm:t>
    </dgm:pt>
    <dgm:pt modelId="{3C5C4EEA-3814-473E-8B80-C988B2C45C4F}">
      <dgm:prSet phldrT="[Tekst]" custT="1"/>
      <dgm:spPr>
        <a:solidFill>
          <a:srgbClr val="FF0000"/>
        </a:solidFill>
      </dgm:spPr>
      <dgm:t>
        <a:bodyPr/>
        <a:lstStyle/>
        <a:p>
          <a:r>
            <a:rPr lang="da-DK" sz="1800" b="1" dirty="0" err="1"/>
            <a:t>Cardiorenal</a:t>
          </a:r>
          <a:r>
            <a:rPr lang="da-DK" sz="1800" b="1" dirty="0"/>
            <a:t> </a:t>
          </a:r>
          <a:r>
            <a:rPr lang="da-DK" sz="1800" b="1" dirty="0" err="1"/>
            <a:t>protection</a:t>
          </a:r>
          <a:r>
            <a:rPr lang="da-DK" sz="1800" b="1" dirty="0"/>
            <a:t> – </a:t>
          </a:r>
          <a:r>
            <a:rPr lang="da-DK" sz="1800" b="1" dirty="0" err="1"/>
            <a:t>glucose</a:t>
          </a:r>
          <a:r>
            <a:rPr lang="da-DK" sz="1800" b="1" dirty="0"/>
            <a:t> </a:t>
          </a:r>
          <a:r>
            <a:rPr lang="da-DK" sz="1800" b="1" dirty="0" err="1"/>
            <a:t>lowering</a:t>
          </a:r>
          <a:r>
            <a:rPr lang="da-DK" sz="1800" b="1" dirty="0"/>
            <a:t> agents</a:t>
          </a:r>
        </a:p>
      </dgm:t>
    </dgm:pt>
    <dgm:pt modelId="{A08C2F4A-334F-4645-9FD7-310AC65FCE1F}" type="parTrans" cxnId="{64210021-BD9D-4E6C-AE74-71EBC7E4A496}">
      <dgm:prSet/>
      <dgm:spPr/>
      <dgm:t>
        <a:bodyPr/>
        <a:lstStyle/>
        <a:p>
          <a:endParaRPr lang="da-DK" sz="2000"/>
        </a:p>
      </dgm:t>
    </dgm:pt>
    <dgm:pt modelId="{00E9074F-7B37-43A2-A7E6-FF66D7CB1E23}" type="sibTrans" cxnId="{64210021-BD9D-4E6C-AE74-71EBC7E4A496}">
      <dgm:prSet/>
      <dgm:spPr/>
      <dgm:t>
        <a:bodyPr/>
        <a:lstStyle/>
        <a:p>
          <a:endParaRPr lang="da-DK" sz="2000"/>
        </a:p>
      </dgm:t>
    </dgm:pt>
    <dgm:pt modelId="{B9F08E14-0EAF-42F3-BC57-0050B9C40A3A}">
      <dgm:prSet phldrT="[Tekst]" custT="1"/>
      <dgm:spPr>
        <a:solidFill>
          <a:srgbClr val="92D050"/>
        </a:solidFill>
      </dgm:spPr>
      <dgm:t>
        <a:bodyPr/>
        <a:lstStyle/>
        <a:p>
          <a:r>
            <a:rPr lang="da-DK" sz="1800" b="1" dirty="0">
              <a:solidFill>
                <a:schemeClr val="tx1"/>
              </a:solidFill>
            </a:rPr>
            <a:t>Weight Management</a:t>
          </a:r>
        </a:p>
      </dgm:t>
    </dgm:pt>
    <dgm:pt modelId="{FB2AB5B6-8104-4DD6-96FF-66384E107A0F}" type="parTrans" cxnId="{EBDD8800-E820-48A0-8A99-825A07E29736}">
      <dgm:prSet/>
      <dgm:spPr/>
      <dgm:t>
        <a:bodyPr/>
        <a:lstStyle/>
        <a:p>
          <a:endParaRPr lang="da-DK" sz="2000"/>
        </a:p>
      </dgm:t>
    </dgm:pt>
    <dgm:pt modelId="{0C43471C-E4DE-4C4A-8CBD-FDAF221C1724}" type="sibTrans" cxnId="{EBDD8800-E820-48A0-8A99-825A07E29736}">
      <dgm:prSet/>
      <dgm:spPr/>
      <dgm:t>
        <a:bodyPr/>
        <a:lstStyle/>
        <a:p>
          <a:endParaRPr lang="da-DK" sz="2000"/>
        </a:p>
      </dgm:t>
    </dgm:pt>
    <dgm:pt modelId="{BF5A015B-5780-4551-BFDD-D8CB54379E1D}">
      <dgm:prSet phldrT="[Tekst]" custT="1"/>
      <dgm:spPr>
        <a:solidFill>
          <a:srgbClr val="FFFF00"/>
        </a:solidFill>
      </dgm:spPr>
      <dgm:t>
        <a:bodyPr/>
        <a:lstStyle/>
        <a:p>
          <a:r>
            <a:rPr lang="da-DK" sz="1800" b="1" dirty="0">
              <a:solidFill>
                <a:schemeClr val="tx1"/>
              </a:solidFill>
            </a:rPr>
            <a:t>Cardiovascular Risk Factor Management</a:t>
          </a:r>
        </a:p>
      </dgm:t>
    </dgm:pt>
    <dgm:pt modelId="{89D93DFF-1FC7-43BB-AA77-A5507B049EE3}" type="parTrans" cxnId="{793E9555-636C-472F-B3ED-38F171F8D293}">
      <dgm:prSet/>
      <dgm:spPr/>
      <dgm:t>
        <a:bodyPr/>
        <a:lstStyle/>
        <a:p>
          <a:endParaRPr lang="da-DK" sz="2000"/>
        </a:p>
      </dgm:t>
    </dgm:pt>
    <dgm:pt modelId="{3402C306-9154-4F3B-BA90-8473BD7B421F}" type="sibTrans" cxnId="{793E9555-636C-472F-B3ED-38F171F8D293}">
      <dgm:prSet/>
      <dgm:spPr/>
      <dgm:t>
        <a:bodyPr/>
        <a:lstStyle/>
        <a:p>
          <a:endParaRPr lang="da-DK" sz="2000"/>
        </a:p>
      </dgm:t>
    </dgm:pt>
    <dgm:pt modelId="{E31132D1-1533-4B37-B787-53F765142F5E}" type="pres">
      <dgm:prSet presAssocID="{57524C9E-E9B0-467F-80AC-95E6EA80ED10}" presName="cycle" presStyleCnt="0">
        <dgm:presLayoutVars>
          <dgm:dir/>
          <dgm:resizeHandles val="exact"/>
        </dgm:presLayoutVars>
      </dgm:prSet>
      <dgm:spPr/>
    </dgm:pt>
    <dgm:pt modelId="{EE4F5E85-E72B-4A81-AC15-B95D913083BD}" type="pres">
      <dgm:prSet presAssocID="{A233A9DC-7448-471E-B418-22727993D2B5}" presName="node" presStyleLbl="node1" presStyleIdx="0" presStyleCnt="4" custScaleX="113278" custScaleY="117385">
        <dgm:presLayoutVars>
          <dgm:bulletEnabled val="1"/>
        </dgm:presLayoutVars>
      </dgm:prSet>
      <dgm:spPr/>
    </dgm:pt>
    <dgm:pt modelId="{A4A3444A-0730-49E2-A9A4-15770B7FFA0A}" type="pres">
      <dgm:prSet presAssocID="{A233A9DC-7448-471E-B418-22727993D2B5}" presName="spNode" presStyleCnt="0"/>
      <dgm:spPr/>
    </dgm:pt>
    <dgm:pt modelId="{4A4E850A-ACF5-4D01-B1DB-42436416E5E3}" type="pres">
      <dgm:prSet presAssocID="{9DD924B1-7DBC-4C70-8E6C-B7393174626D}" presName="sibTrans" presStyleLbl="sibTrans1D1" presStyleIdx="0" presStyleCnt="4"/>
      <dgm:spPr/>
    </dgm:pt>
    <dgm:pt modelId="{C9F2D74C-C89F-4146-9E9D-A7B122BCB1B3}" type="pres">
      <dgm:prSet presAssocID="{3C5C4EEA-3814-473E-8B80-C988B2C45C4F}" presName="node" presStyleLbl="node1" presStyleIdx="1" presStyleCnt="4" custScaleX="124433" custScaleY="123697">
        <dgm:presLayoutVars>
          <dgm:bulletEnabled val="1"/>
        </dgm:presLayoutVars>
      </dgm:prSet>
      <dgm:spPr/>
    </dgm:pt>
    <dgm:pt modelId="{87E9B917-F561-42DF-9EED-0A7398238BDF}" type="pres">
      <dgm:prSet presAssocID="{3C5C4EEA-3814-473E-8B80-C988B2C45C4F}" presName="spNode" presStyleCnt="0"/>
      <dgm:spPr/>
    </dgm:pt>
    <dgm:pt modelId="{CB2FEF85-3A66-4531-842D-30E1D71B028D}" type="pres">
      <dgm:prSet presAssocID="{00E9074F-7B37-43A2-A7E6-FF66D7CB1E23}" presName="sibTrans" presStyleLbl="sibTrans1D1" presStyleIdx="1" presStyleCnt="4"/>
      <dgm:spPr/>
    </dgm:pt>
    <dgm:pt modelId="{CC644CFA-D968-4395-88BD-2C49DC90E8BC}" type="pres">
      <dgm:prSet presAssocID="{B9F08E14-0EAF-42F3-BC57-0050B9C40A3A}" presName="node" presStyleLbl="node1" presStyleIdx="2" presStyleCnt="4" custScaleX="123300" custScaleY="127920">
        <dgm:presLayoutVars>
          <dgm:bulletEnabled val="1"/>
        </dgm:presLayoutVars>
      </dgm:prSet>
      <dgm:spPr/>
    </dgm:pt>
    <dgm:pt modelId="{7B432315-A4AF-4437-95D3-997C302B8C7A}" type="pres">
      <dgm:prSet presAssocID="{B9F08E14-0EAF-42F3-BC57-0050B9C40A3A}" presName="spNode" presStyleCnt="0"/>
      <dgm:spPr/>
    </dgm:pt>
    <dgm:pt modelId="{F391B791-793C-4834-92C2-873F894C9F24}" type="pres">
      <dgm:prSet presAssocID="{0C43471C-E4DE-4C4A-8CBD-FDAF221C1724}" presName="sibTrans" presStyleLbl="sibTrans1D1" presStyleIdx="2" presStyleCnt="4"/>
      <dgm:spPr/>
    </dgm:pt>
    <dgm:pt modelId="{A708845F-B9AB-4391-95C0-E3CBDE6F183B}" type="pres">
      <dgm:prSet presAssocID="{BF5A015B-5780-4551-BFDD-D8CB54379E1D}" presName="node" presStyleLbl="node1" presStyleIdx="3" presStyleCnt="4" custScaleX="121106" custScaleY="130193">
        <dgm:presLayoutVars>
          <dgm:bulletEnabled val="1"/>
        </dgm:presLayoutVars>
      </dgm:prSet>
      <dgm:spPr/>
    </dgm:pt>
    <dgm:pt modelId="{32CBE56C-F2A8-488D-940D-B05BF8EAF868}" type="pres">
      <dgm:prSet presAssocID="{BF5A015B-5780-4551-BFDD-D8CB54379E1D}" presName="spNode" presStyleCnt="0"/>
      <dgm:spPr/>
    </dgm:pt>
    <dgm:pt modelId="{3C30A02A-DDA5-4AE6-8DF7-4D304A05B9F2}" type="pres">
      <dgm:prSet presAssocID="{3402C306-9154-4F3B-BA90-8473BD7B421F}" presName="sibTrans" presStyleLbl="sibTrans1D1" presStyleIdx="3" presStyleCnt="4"/>
      <dgm:spPr/>
    </dgm:pt>
  </dgm:ptLst>
  <dgm:cxnLst>
    <dgm:cxn modelId="{EBDD8800-E820-48A0-8A99-825A07E29736}" srcId="{57524C9E-E9B0-467F-80AC-95E6EA80ED10}" destId="{B9F08E14-0EAF-42F3-BC57-0050B9C40A3A}" srcOrd="2" destOrd="0" parTransId="{FB2AB5B6-8104-4DD6-96FF-66384E107A0F}" sibTransId="{0C43471C-E4DE-4C4A-8CBD-FDAF221C1724}"/>
    <dgm:cxn modelId="{64210021-BD9D-4E6C-AE74-71EBC7E4A496}" srcId="{57524C9E-E9B0-467F-80AC-95E6EA80ED10}" destId="{3C5C4EEA-3814-473E-8B80-C988B2C45C4F}" srcOrd="1" destOrd="0" parTransId="{A08C2F4A-334F-4645-9FD7-310AC65FCE1F}" sibTransId="{00E9074F-7B37-43A2-A7E6-FF66D7CB1E23}"/>
    <dgm:cxn modelId="{724B0242-E35E-45D1-BE42-5E071AD49625}" type="presOf" srcId="{BF5A015B-5780-4551-BFDD-D8CB54379E1D}" destId="{A708845F-B9AB-4391-95C0-E3CBDE6F183B}" srcOrd="0" destOrd="0" presId="urn:microsoft.com/office/officeart/2005/8/layout/cycle5"/>
    <dgm:cxn modelId="{793E9555-636C-472F-B3ED-38F171F8D293}" srcId="{57524C9E-E9B0-467F-80AC-95E6EA80ED10}" destId="{BF5A015B-5780-4551-BFDD-D8CB54379E1D}" srcOrd="3" destOrd="0" parTransId="{89D93DFF-1FC7-43BB-AA77-A5507B049EE3}" sibTransId="{3402C306-9154-4F3B-BA90-8473BD7B421F}"/>
    <dgm:cxn modelId="{6F48D075-859E-45B5-8A32-F47455FAD6C8}" srcId="{57524C9E-E9B0-467F-80AC-95E6EA80ED10}" destId="{A233A9DC-7448-471E-B418-22727993D2B5}" srcOrd="0" destOrd="0" parTransId="{B73FBE96-F408-4481-87B2-6B6EECE1F5EF}" sibTransId="{9DD924B1-7DBC-4C70-8E6C-B7393174626D}"/>
    <dgm:cxn modelId="{21E5647F-3D22-405D-AB2A-5251C46C38EC}" type="presOf" srcId="{9DD924B1-7DBC-4C70-8E6C-B7393174626D}" destId="{4A4E850A-ACF5-4D01-B1DB-42436416E5E3}" srcOrd="0" destOrd="0" presId="urn:microsoft.com/office/officeart/2005/8/layout/cycle5"/>
    <dgm:cxn modelId="{ADFE1581-6BD5-43A1-BEF9-F72782AA61B4}" type="presOf" srcId="{0C43471C-E4DE-4C4A-8CBD-FDAF221C1724}" destId="{F391B791-793C-4834-92C2-873F894C9F24}" srcOrd="0" destOrd="0" presId="urn:microsoft.com/office/officeart/2005/8/layout/cycle5"/>
    <dgm:cxn modelId="{46BFC882-24B3-4CAC-982A-75A8F830E6F3}" type="presOf" srcId="{A233A9DC-7448-471E-B418-22727993D2B5}" destId="{EE4F5E85-E72B-4A81-AC15-B95D913083BD}" srcOrd="0" destOrd="0" presId="urn:microsoft.com/office/officeart/2005/8/layout/cycle5"/>
    <dgm:cxn modelId="{A63D2D8C-D422-4A4D-A7BE-321855EA18CF}" type="presOf" srcId="{00E9074F-7B37-43A2-A7E6-FF66D7CB1E23}" destId="{CB2FEF85-3A66-4531-842D-30E1D71B028D}" srcOrd="0" destOrd="0" presId="urn:microsoft.com/office/officeart/2005/8/layout/cycle5"/>
    <dgm:cxn modelId="{363B0198-5898-4246-99CF-CD8A8FDD2FB9}" type="presOf" srcId="{57524C9E-E9B0-467F-80AC-95E6EA80ED10}" destId="{E31132D1-1533-4B37-B787-53F765142F5E}" srcOrd="0" destOrd="0" presId="urn:microsoft.com/office/officeart/2005/8/layout/cycle5"/>
    <dgm:cxn modelId="{288FEFA2-A0E8-4F17-809C-BFAFB76C8800}" type="presOf" srcId="{3C5C4EEA-3814-473E-8B80-C988B2C45C4F}" destId="{C9F2D74C-C89F-4146-9E9D-A7B122BCB1B3}" srcOrd="0" destOrd="0" presId="urn:microsoft.com/office/officeart/2005/8/layout/cycle5"/>
    <dgm:cxn modelId="{ABA4FCBF-F880-4B73-9513-C3607EE14A40}" type="presOf" srcId="{3402C306-9154-4F3B-BA90-8473BD7B421F}" destId="{3C30A02A-DDA5-4AE6-8DF7-4D304A05B9F2}" srcOrd="0" destOrd="0" presId="urn:microsoft.com/office/officeart/2005/8/layout/cycle5"/>
    <dgm:cxn modelId="{6C7134D2-B935-4A5B-8F49-3C180A7D99C8}" type="presOf" srcId="{B9F08E14-0EAF-42F3-BC57-0050B9C40A3A}" destId="{CC644CFA-D968-4395-88BD-2C49DC90E8BC}" srcOrd="0" destOrd="0" presId="urn:microsoft.com/office/officeart/2005/8/layout/cycle5"/>
    <dgm:cxn modelId="{DA18E0DD-D30C-4BF0-85FA-E9B35C62C6EC}" type="presParOf" srcId="{E31132D1-1533-4B37-B787-53F765142F5E}" destId="{EE4F5E85-E72B-4A81-AC15-B95D913083BD}" srcOrd="0" destOrd="0" presId="urn:microsoft.com/office/officeart/2005/8/layout/cycle5"/>
    <dgm:cxn modelId="{4A3007AF-6AB4-46DE-BEED-B4F090B9E249}" type="presParOf" srcId="{E31132D1-1533-4B37-B787-53F765142F5E}" destId="{A4A3444A-0730-49E2-A9A4-15770B7FFA0A}" srcOrd="1" destOrd="0" presId="urn:microsoft.com/office/officeart/2005/8/layout/cycle5"/>
    <dgm:cxn modelId="{9E0C95AF-6B8C-4249-88A9-6043133CD549}" type="presParOf" srcId="{E31132D1-1533-4B37-B787-53F765142F5E}" destId="{4A4E850A-ACF5-4D01-B1DB-42436416E5E3}" srcOrd="2" destOrd="0" presId="urn:microsoft.com/office/officeart/2005/8/layout/cycle5"/>
    <dgm:cxn modelId="{0D9ADA73-4E01-43C3-9443-FDDDEBDD4158}" type="presParOf" srcId="{E31132D1-1533-4B37-B787-53F765142F5E}" destId="{C9F2D74C-C89F-4146-9E9D-A7B122BCB1B3}" srcOrd="3" destOrd="0" presId="urn:microsoft.com/office/officeart/2005/8/layout/cycle5"/>
    <dgm:cxn modelId="{43B377AC-70CD-4430-980C-DA4581BAF55E}" type="presParOf" srcId="{E31132D1-1533-4B37-B787-53F765142F5E}" destId="{87E9B917-F561-42DF-9EED-0A7398238BDF}" srcOrd="4" destOrd="0" presId="urn:microsoft.com/office/officeart/2005/8/layout/cycle5"/>
    <dgm:cxn modelId="{8CB1E971-0D0B-4185-8127-7054574868CD}" type="presParOf" srcId="{E31132D1-1533-4B37-B787-53F765142F5E}" destId="{CB2FEF85-3A66-4531-842D-30E1D71B028D}" srcOrd="5" destOrd="0" presId="urn:microsoft.com/office/officeart/2005/8/layout/cycle5"/>
    <dgm:cxn modelId="{845A32A8-3FDF-4D7A-836C-63A59ACE89F7}" type="presParOf" srcId="{E31132D1-1533-4B37-B787-53F765142F5E}" destId="{CC644CFA-D968-4395-88BD-2C49DC90E8BC}" srcOrd="6" destOrd="0" presId="urn:microsoft.com/office/officeart/2005/8/layout/cycle5"/>
    <dgm:cxn modelId="{B4808373-A061-4D23-ADD6-72FE27E7DEAE}" type="presParOf" srcId="{E31132D1-1533-4B37-B787-53F765142F5E}" destId="{7B432315-A4AF-4437-95D3-997C302B8C7A}" srcOrd="7" destOrd="0" presId="urn:microsoft.com/office/officeart/2005/8/layout/cycle5"/>
    <dgm:cxn modelId="{1C925F53-BC39-47DE-8495-8A6409AF6C66}" type="presParOf" srcId="{E31132D1-1533-4B37-B787-53F765142F5E}" destId="{F391B791-793C-4834-92C2-873F894C9F24}" srcOrd="8" destOrd="0" presId="urn:microsoft.com/office/officeart/2005/8/layout/cycle5"/>
    <dgm:cxn modelId="{07D6B7BE-8875-40F4-8AD5-FF41A613FCA6}" type="presParOf" srcId="{E31132D1-1533-4B37-B787-53F765142F5E}" destId="{A708845F-B9AB-4391-95C0-E3CBDE6F183B}" srcOrd="9" destOrd="0" presId="urn:microsoft.com/office/officeart/2005/8/layout/cycle5"/>
    <dgm:cxn modelId="{9C153377-3659-4DFC-8D32-8C1801E0CC85}" type="presParOf" srcId="{E31132D1-1533-4B37-B787-53F765142F5E}" destId="{32CBE56C-F2A8-488D-940D-B05BF8EAF868}" srcOrd="10" destOrd="0" presId="urn:microsoft.com/office/officeart/2005/8/layout/cycle5"/>
    <dgm:cxn modelId="{DAEF0018-DCB5-4C21-BA3A-7A0E7D137A87}" type="presParOf" srcId="{E31132D1-1533-4B37-B787-53F765142F5E}" destId="{3C30A02A-DDA5-4AE6-8DF7-4D304A05B9F2}"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F5E85-E72B-4A81-AC15-B95D913083BD}">
      <dsp:nvSpPr>
        <dsp:cNvPr id="0" name=""/>
        <dsp:cNvSpPr/>
      </dsp:nvSpPr>
      <dsp:spPr>
        <a:xfrm>
          <a:off x="3155627" y="-121046"/>
          <a:ext cx="1888579" cy="1272083"/>
        </a:xfrm>
        <a:prstGeom prst="round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a-DK" sz="1800" b="1" kern="1200" dirty="0">
              <a:solidFill>
                <a:schemeClr val="tx1"/>
              </a:solidFill>
            </a:rPr>
            <a:t>Glycaemic Management</a:t>
          </a:r>
        </a:p>
      </dsp:txBody>
      <dsp:txXfrm>
        <a:off x="3217725" y="-58948"/>
        <a:ext cx="1764383" cy="1147887"/>
      </dsp:txXfrm>
    </dsp:sp>
    <dsp:sp modelId="{4A4E850A-ACF5-4D01-B1DB-42436416E5E3}">
      <dsp:nvSpPr>
        <dsp:cNvPr id="0" name=""/>
        <dsp:cNvSpPr/>
      </dsp:nvSpPr>
      <dsp:spPr>
        <a:xfrm>
          <a:off x="2310379" y="514995"/>
          <a:ext cx="3579075" cy="3579075"/>
        </a:xfrm>
        <a:custGeom>
          <a:avLst/>
          <a:gdLst/>
          <a:ahLst/>
          <a:cxnLst/>
          <a:rect l="0" t="0" r="0" b="0"/>
          <a:pathLst>
            <a:path>
              <a:moveTo>
                <a:pt x="2914763" y="398023"/>
              </a:moveTo>
              <a:arcTo wR="1789537" hR="1789537" stAng="18537610" swAng="1315948"/>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9F2D74C-C89F-4146-9E9D-A7B122BCB1B3}">
      <dsp:nvSpPr>
        <dsp:cNvPr id="0" name=""/>
        <dsp:cNvSpPr/>
      </dsp:nvSpPr>
      <dsp:spPr>
        <a:xfrm>
          <a:off x="4852176" y="1634290"/>
          <a:ext cx="2074556" cy="1340485"/>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a-DK" sz="1800" b="1" kern="1200" dirty="0" err="1"/>
            <a:t>Cardiorenal</a:t>
          </a:r>
          <a:r>
            <a:rPr lang="da-DK" sz="1800" b="1" kern="1200" dirty="0"/>
            <a:t> </a:t>
          </a:r>
          <a:r>
            <a:rPr lang="da-DK" sz="1800" b="1" kern="1200" dirty="0" err="1"/>
            <a:t>protection</a:t>
          </a:r>
          <a:r>
            <a:rPr lang="da-DK" sz="1800" b="1" kern="1200" dirty="0"/>
            <a:t> – </a:t>
          </a:r>
          <a:r>
            <a:rPr lang="da-DK" sz="1800" b="1" kern="1200" dirty="0" err="1"/>
            <a:t>glucose</a:t>
          </a:r>
          <a:r>
            <a:rPr lang="da-DK" sz="1800" b="1" kern="1200" dirty="0"/>
            <a:t> </a:t>
          </a:r>
          <a:r>
            <a:rPr lang="da-DK" sz="1800" b="1" kern="1200" dirty="0" err="1"/>
            <a:t>lowering</a:t>
          </a:r>
          <a:r>
            <a:rPr lang="da-DK" sz="1800" b="1" kern="1200" dirty="0"/>
            <a:t> agents</a:t>
          </a:r>
        </a:p>
      </dsp:txBody>
      <dsp:txXfrm>
        <a:off x="4917613" y="1699727"/>
        <a:ext cx="1943682" cy="1209611"/>
      </dsp:txXfrm>
    </dsp:sp>
    <dsp:sp modelId="{CB2FEF85-3A66-4531-842D-30E1D71B028D}">
      <dsp:nvSpPr>
        <dsp:cNvPr id="0" name=""/>
        <dsp:cNvSpPr/>
      </dsp:nvSpPr>
      <dsp:spPr>
        <a:xfrm>
          <a:off x="2310379" y="514995"/>
          <a:ext cx="3579075" cy="3579075"/>
        </a:xfrm>
        <a:custGeom>
          <a:avLst/>
          <a:gdLst/>
          <a:ahLst/>
          <a:cxnLst/>
          <a:rect l="0" t="0" r="0" b="0"/>
          <a:pathLst>
            <a:path>
              <a:moveTo>
                <a:pt x="3362287" y="2643295"/>
              </a:moveTo>
              <a:arcTo wR="1789537" hR="1789537" stAng="1709703" swAng="1197048"/>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C644CFA-D968-4395-88BD-2C49DC90E8BC}">
      <dsp:nvSpPr>
        <dsp:cNvPr id="0" name=""/>
        <dsp:cNvSpPr/>
      </dsp:nvSpPr>
      <dsp:spPr>
        <a:xfrm>
          <a:off x="3072083" y="3400945"/>
          <a:ext cx="2055666" cy="1386249"/>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a-DK" sz="1800" b="1" kern="1200" dirty="0">
              <a:solidFill>
                <a:schemeClr val="tx1"/>
              </a:solidFill>
            </a:rPr>
            <a:t>Weight Management</a:t>
          </a:r>
        </a:p>
      </dsp:txBody>
      <dsp:txXfrm>
        <a:off x="3139754" y="3468616"/>
        <a:ext cx="1920324" cy="1250907"/>
      </dsp:txXfrm>
    </dsp:sp>
    <dsp:sp modelId="{F391B791-793C-4834-92C2-873F894C9F24}">
      <dsp:nvSpPr>
        <dsp:cNvPr id="0" name=""/>
        <dsp:cNvSpPr/>
      </dsp:nvSpPr>
      <dsp:spPr>
        <a:xfrm>
          <a:off x="2310379" y="514995"/>
          <a:ext cx="3579075" cy="3579075"/>
        </a:xfrm>
        <a:custGeom>
          <a:avLst/>
          <a:gdLst/>
          <a:ahLst/>
          <a:cxnLst/>
          <a:rect l="0" t="0" r="0" b="0"/>
          <a:pathLst>
            <a:path>
              <a:moveTo>
                <a:pt x="607978" y="3133547"/>
              </a:moveTo>
              <a:arcTo wR="1789537" hR="1789537" stAng="7879180" swAng="1151941"/>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708845F-B9AB-4391-95C0-E3CBDE6F183B}">
      <dsp:nvSpPr>
        <dsp:cNvPr id="0" name=""/>
        <dsp:cNvSpPr/>
      </dsp:nvSpPr>
      <dsp:spPr>
        <a:xfrm>
          <a:off x="1300835" y="1599092"/>
          <a:ext cx="2019088" cy="1410881"/>
        </a:xfrm>
        <a:prstGeom prst="round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a-DK" sz="1800" b="1" kern="1200" dirty="0">
              <a:solidFill>
                <a:schemeClr val="tx1"/>
              </a:solidFill>
            </a:rPr>
            <a:t>Cardiovascular Risk Factor Management</a:t>
          </a:r>
        </a:p>
      </dsp:txBody>
      <dsp:txXfrm>
        <a:off x="1369709" y="1667966"/>
        <a:ext cx="1881340" cy="1273133"/>
      </dsp:txXfrm>
    </dsp:sp>
    <dsp:sp modelId="{3C30A02A-DDA5-4AE6-8DF7-4D304A05B9F2}">
      <dsp:nvSpPr>
        <dsp:cNvPr id="0" name=""/>
        <dsp:cNvSpPr/>
      </dsp:nvSpPr>
      <dsp:spPr>
        <a:xfrm>
          <a:off x="2310379" y="514995"/>
          <a:ext cx="3579075" cy="3579075"/>
        </a:xfrm>
        <a:custGeom>
          <a:avLst/>
          <a:gdLst/>
          <a:ahLst/>
          <a:cxnLst/>
          <a:rect l="0" t="0" r="0" b="0"/>
          <a:pathLst>
            <a:path>
              <a:moveTo>
                <a:pt x="241247" y="892183"/>
              </a:moveTo>
              <a:arcTo wR="1789537" hR="1789537" stAng="12605737" swAng="127060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AC5502-F2E9-489A-98E0-A75107E6A24E}"/>
              </a:ext>
            </a:extLst>
          </p:cNvPr>
          <p:cNvSpPr>
            <a:spLocks noGrp="1"/>
          </p:cNvSpPr>
          <p:nvPr>
            <p:ph type="hdr" sz="quarter"/>
          </p:nvPr>
        </p:nvSpPr>
        <p:spPr>
          <a:xfrm>
            <a:off x="0" y="0"/>
            <a:ext cx="4307734" cy="341622"/>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19E7EE1-A572-47BE-8E63-02F12EDCABFB}"/>
              </a:ext>
            </a:extLst>
          </p:cNvPr>
          <p:cNvSpPr>
            <a:spLocks noGrp="1"/>
          </p:cNvSpPr>
          <p:nvPr>
            <p:ph type="dt" sz="quarter" idx="1"/>
          </p:nvPr>
        </p:nvSpPr>
        <p:spPr>
          <a:xfrm>
            <a:off x="5630891" y="0"/>
            <a:ext cx="4307734" cy="341622"/>
          </a:xfrm>
          <a:prstGeom prst="rect">
            <a:avLst/>
          </a:prstGeom>
        </p:spPr>
        <p:txBody>
          <a:bodyPr vert="horz" lIns="91440" tIns="45720" rIns="91440" bIns="45720" rtlCol="0"/>
          <a:lstStyle>
            <a:lvl1pPr algn="r">
              <a:defRPr sz="1200"/>
            </a:lvl1pPr>
          </a:lstStyle>
          <a:p>
            <a:fld id="{74321114-FD52-4E0F-965F-640E5018356A}" type="datetimeFigureOut">
              <a:rPr lang="en-US" smtClean="0"/>
              <a:t>9/23/2022</a:t>
            </a:fld>
            <a:endParaRPr lang="en-US"/>
          </a:p>
        </p:txBody>
      </p:sp>
      <p:sp>
        <p:nvSpPr>
          <p:cNvPr id="4" name="Footer Placeholder 3">
            <a:extLst>
              <a:ext uri="{FF2B5EF4-FFF2-40B4-BE49-F238E27FC236}">
                <a16:creationId xmlns:a16="http://schemas.microsoft.com/office/drawing/2014/main" id="{299489B2-2973-4EF2-8D82-BA6F7F777E81}"/>
              </a:ext>
            </a:extLst>
          </p:cNvPr>
          <p:cNvSpPr>
            <a:spLocks noGrp="1"/>
          </p:cNvSpPr>
          <p:nvPr>
            <p:ph type="ftr" sz="quarter" idx="2"/>
          </p:nvPr>
        </p:nvSpPr>
        <p:spPr>
          <a:xfrm>
            <a:off x="0" y="6467167"/>
            <a:ext cx="4307734" cy="34162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5ED9E4F-14A3-4B55-9AA9-2520D0D2F933}"/>
              </a:ext>
            </a:extLst>
          </p:cNvPr>
          <p:cNvSpPr>
            <a:spLocks noGrp="1"/>
          </p:cNvSpPr>
          <p:nvPr>
            <p:ph type="sldNum" sz="quarter" idx="3"/>
          </p:nvPr>
        </p:nvSpPr>
        <p:spPr>
          <a:xfrm>
            <a:off x="5630891" y="6467167"/>
            <a:ext cx="4307734" cy="341621"/>
          </a:xfrm>
          <a:prstGeom prst="rect">
            <a:avLst/>
          </a:prstGeom>
        </p:spPr>
        <p:txBody>
          <a:bodyPr vert="horz" lIns="91440" tIns="45720" rIns="91440" bIns="45720" rtlCol="0" anchor="b"/>
          <a:lstStyle>
            <a:lvl1pPr algn="r">
              <a:defRPr sz="1200"/>
            </a:lvl1pPr>
          </a:lstStyle>
          <a:p>
            <a:fld id="{FAE78B6B-5609-43B7-864B-1DEA9C5FB377}" type="slidenum">
              <a:rPr lang="en-US" smtClean="0"/>
              <a:t>‹#›</a:t>
            </a:fld>
            <a:endParaRPr lang="en-US"/>
          </a:p>
        </p:txBody>
      </p:sp>
    </p:spTree>
    <p:extLst>
      <p:ext uri="{BB962C8B-B14F-4D97-AF65-F5344CB8AC3E}">
        <p14:creationId xmlns:p14="http://schemas.microsoft.com/office/powerpoint/2010/main" val="19294791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7734" cy="34162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30891" y="0"/>
            <a:ext cx="4307734" cy="341622"/>
          </a:xfrm>
          <a:prstGeom prst="rect">
            <a:avLst/>
          </a:prstGeom>
        </p:spPr>
        <p:txBody>
          <a:bodyPr vert="horz" lIns="91440" tIns="45720" rIns="91440" bIns="45720" rtlCol="0"/>
          <a:lstStyle>
            <a:lvl1pPr algn="r">
              <a:defRPr sz="1200"/>
            </a:lvl1pPr>
          </a:lstStyle>
          <a:p>
            <a:fld id="{5A375BD6-3F5C-4EC8-BB8D-9CBBEE0C829A}" type="datetimeFigureOut">
              <a:rPr lang="en-US" smtClean="0"/>
              <a:t>9/23/2022</a:t>
            </a:fld>
            <a:endParaRPr lang="en-US"/>
          </a:p>
        </p:txBody>
      </p:sp>
      <p:sp>
        <p:nvSpPr>
          <p:cNvPr id="4" name="Slide Image Placeholder 3"/>
          <p:cNvSpPr>
            <a:spLocks noGrp="1" noRot="1" noChangeAspect="1"/>
          </p:cNvSpPr>
          <p:nvPr>
            <p:ph type="sldImg" idx="2"/>
          </p:nvPr>
        </p:nvSpPr>
        <p:spPr>
          <a:xfrm>
            <a:off x="2927350" y="850900"/>
            <a:ext cx="4086225" cy="22987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94093" y="3276729"/>
            <a:ext cx="7952740" cy="26809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467167"/>
            <a:ext cx="4307734" cy="34162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30891" y="6467167"/>
            <a:ext cx="4307734" cy="341621"/>
          </a:xfrm>
          <a:prstGeom prst="rect">
            <a:avLst/>
          </a:prstGeom>
        </p:spPr>
        <p:txBody>
          <a:bodyPr vert="horz" lIns="91440" tIns="45720" rIns="91440" bIns="45720" rtlCol="0" anchor="b"/>
          <a:lstStyle>
            <a:lvl1pPr algn="r">
              <a:defRPr sz="1200"/>
            </a:lvl1pPr>
          </a:lstStyle>
          <a:p>
            <a:fld id="{355623E8-A3FB-44A0-B68C-45C9EDD53B45}" type="slidenum">
              <a:rPr lang="en-US" smtClean="0"/>
              <a:t>‹#›</a:t>
            </a:fld>
            <a:endParaRPr lang="en-US"/>
          </a:p>
        </p:txBody>
      </p:sp>
    </p:spTree>
    <p:extLst>
      <p:ext uri="{BB962C8B-B14F-4D97-AF65-F5344CB8AC3E}">
        <p14:creationId xmlns:p14="http://schemas.microsoft.com/office/powerpoint/2010/main" val="664715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afternoon. My name is CDR Billy Collins and I work as a Health Scientist for the National Institutes of Health. Dr. Rossing and I will discuss the rationale, importance and context of glucose lowering treatment.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6416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 proportions of the population with T2D are not at glycemic goal.  Thus, it is imperative that we develop improved approaches to therapies and that we empower people and providers to effectively use the increasing number and variety of tools available to achieve glycemic control. Lifestyle remains the foundation of therapy both for BG control and CV risk reduction.  We know from LookAHEAD and other studies that behavioral therapy targeting weight loss can reduce the need for medication to control BG, BP and lipids and yield numerous other benefits, such as improved QOL.  Yet this essential component of diabetes care remains challenging to implement. </a:t>
            </a:r>
          </a:p>
          <a:p>
            <a:endParaRPr lang="en-US" dirty="0"/>
          </a:p>
          <a:p>
            <a:r>
              <a:rPr lang="en-US" dirty="0"/>
              <a:t>BG lowering agents differ in their benefits and risks, cost, and ease of administration. Tailoring their use based on person factors and preferences is a major focus of this report. Metabolic surgery also improves BG control with reduced need for anti-hyperglycemic therapy.</a:t>
            </a:r>
          </a:p>
          <a:p>
            <a:r>
              <a:rPr lang="en-US" dirty="0"/>
              <a:t>The ever-expanding array of therapeutic options and new information on benefits and risk of therapeutic modalities, increase the complexity of person- centered therapeutic decision making. This report provides up to date information on benefits and risks of therapies and guidance on when and how to deploy them. </a:t>
            </a:r>
          </a:p>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382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Weight reduction, as a targeted intervention, has largely been viewed as a strategy to improve glycemic control, and minimize weight-related complications. 5-15% weight loss reduction is considered by some to be a viable target for those living with T2D. While more weight loss can improve outcomes and have a disease modifying effect, weight loss in general has benefits that extend well beyond glycemic control and has been associated with an improved overall quality of life. </a:t>
            </a:r>
          </a:p>
          <a:p>
            <a:endParaRPr lang="en-US" dirty="0"/>
          </a:p>
          <a:p>
            <a:r>
              <a:rPr lang="en-US" dirty="0"/>
              <a:t>I will now hand it off to Dr. Rossing…..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6824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GB"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4624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can be facilitated by means of decision or conversational aids which have been shown to improve patient’s knowledge, satisfaction, risk awareness, decisional conflict and involvement. And although there is still little evidence supporting routine implementation of </a:t>
            </a:r>
            <a:r>
              <a:rPr lang="en-US" sz="1200" kern="1200" dirty="0">
                <a:solidFill>
                  <a:schemeClr val="tx1"/>
                </a:solidFill>
                <a:effectLst/>
                <a:latin typeface="+mn-lt"/>
                <a:ea typeface="+mn-ea"/>
                <a:cs typeface="+mn-cs"/>
              </a:rPr>
              <a:t>SDM </a:t>
            </a:r>
            <a:r>
              <a:rPr lang="en-GB" sz="1200" kern="1200" dirty="0">
                <a:solidFill>
                  <a:schemeClr val="tx1"/>
                </a:solidFill>
                <a:effectLst/>
                <a:latin typeface="+mn-lt"/>
                <a:ea typeface="+mn-ea"/>
                <a:cs typeface="+mn-cs"/>
              </a:rPr>
              <a:t>at healthcare system scale, there is an ethical imperative for clinicians to support the autonomy of persons with diabetes and support them</a:t>
            </a:r>
            <a:r>
              <a:rPr lang="en-GB" sz="1200" kern="1200" baseline="0" dirty="0">
                <a:solidFill>
                  <a:schemeClr val="tx1"/>
                </a:solidFill>
                <a:effectLst/>
                <a:latin typeface="+mn-lt"/>
                <a:ea typeface="+mn-ea"/>
                <a:cs typeface="+mn-cs"/>
              </a:rPr>
              <a:t> while</a:t>
            </a:r>
            <a:r>
              <a:rPr lang="en-GB" sz="1200" kern="1200" dirty="0">
                <a:solidFill>
                  <a:schemeClr val="tx1"/>
                </a:solidFill>
                <a:effectLst/>
                <a:latin typeface="+mn-lt"/>
                <a:ea typeface="+mn-ea"/>
                <a:cs typeface="+mn-cs"/>
              </a:rPr>
              <a:t> making decisions together. </a:t>
            </a:r>
            <a:endParaRPr lang="el-G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6782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8406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Moreover, it is important</a:t>
            </a:r>
            <a:r>
              <a:rPr lang="en-GB" sz="1200" kern="1200" baseline="0" dirty="0">
                <a:solidFill>
                  <a:schemeClr val="tx1"/>
                </a:solidFill>
                <a:effectLst/>
                <a:latin typeface="+mn-lt"/>
                <a:ea typeface="+mn-ea"/>
                <a:cs typeface="+mn-cs"/>
              </a:rPr>
              <a:t> to be </a:t>
            </a:r>
            <a:r>
              <a:rPr lang="en-US" sz="1200" kern="1200" baseline="0" dirty="0">
                <a:solidFill>
                  <a:schemeClr val="tx1"/>
                </a:solidFill>
                <a:effectLst/>
                <a:latin typeface="+mn-lt"/>
                <a:ea typeface="+mn-ea"/>
                <a:cs typeface="+mn-cs"/>
              </a:rPr>
              <a:t>vigilant not </a:t>
            </a:r>
            <a:r>
              <a:rPr lang="en-US" sz="1200" kern="1200" dirty="0">
                <a:solidFill>
                  <a:schemeClr val="tx1"/>
                </a:solidFill>
                <a:effectLst/>
                <a:latin typeface="+mn-lt"/>
                <a:ea typeface="+mn-ea"/>
                <a:cs typeface="+mn-cs"/>
              </a:rPr>
              <a:t>to delay initiating or intensifying therapy when indicated, a phenomenon known as clinical inertia. </a:t>
            </a:r>
            <a:r>
              <a:rPr lang="en-GB" sz="1200" kern="1200" dirty="0">
                <a:solidFill>
                  <a:schemeClr val="tx1"/>
                </a:solidFill>
                <a:effectLst/>
                <a:latin typeface="+mn-lt"/>
                <a:ea typeface="+mn-ea"/>
                <a:cs typeface="+mn-cs"/>
              </a:rPr>
              <a:t>Inertia may be considered in three areas. The first is over-estimation of care provided: healthcare professionals are over-estimating their adherence to guidelines and the care they provide. Healthcare professionals are often also providing “soft” reasons, to avoid intensification of treatment, including a perception that overall care of their patients is improving, and that there is non-adherence among patients and concerns about results from cardiovascular outcome trials. Finally, lack of training is a further reason for inertia, and many physicians lack the appropriate education and training needed to attain therapeutic </a:t>
            </a:r>
            <a:r>
              <a:rPr lang="en-GB" sz="1200" kern="1200">
                <a:solidFill>
                  <a:schemeClr val="tx1"/>
                </a:solidFill>
                <a:effectLst/>
                <a:latin typeface="+mn-lt"/>
                <a:ea typeface="+mn-ea"/>
                <a:cs typeface="+mn-cs"/>
              </a:rPr>
              <a:t>goals.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4792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Geltrude: It is my pleasure to introduce this session on “….”. We enjoyed working internationally, collaboratively, and intensely on the evidence update for this section. </a:t>
            </a:r>
          </a:p>
        </p:txBody>
      </p:sp>
      <p:sp>
        <p:nvSpPr>
          <p:cNvPr id="4" name="Slide Number Placeholder 3"/>
          <p:cNvSpPr>
            <a:spLocks noGrp="1"/>
          </p:cNvSpPr>
          <p:nvPr>
            <p:ph type="sldNum" sz="quarter" idx="10"/>
          </p:nvPr>
        </p:nvSpPr>
        <p:spPr/>
        <p:txBody>
          <a:bodyPr/>
          <a:lstStyle/>
          <a:p>
            <a:fld id="{355623E8-A3FB-44A0-B68C-45C9EDD53B45}" type="slidenum">
              <a:rPr lang="en-US" smtClean="0"/>
              <a:t>33</a:t>
            </a:fld>
            <a:endParaRPr lang="en-US"/>
          </a:p>
        </p:txBody>
      </p:sp>
    </p:spTree>
    <p:extLst>
      <p:ext uri="{BB962C8B-B14F-4D97-AF65-F5344CB8AC3E}">
        <p14:creationId xmlns:p14="http://schemas.microsoft.com/office/powerpoint/2010/main" val="3384114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xfrm>
            <a:off x="77788" y="739775"/>
            <a:ext cx="6580187" cy="3702050"/>
          </a:xfrm>
          <a:ln/>
        </p:spPr>
      </p:sp>
      <p:sp>
        <p:nvSpPr>
          <p:cNvPr id="2682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82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Verdana" pitchFamily="34" charset="0"/>
                <a:ea typeface="ＭＳ Ｐゴシック" pitchFamily="34" charset="-128"/>
              </a:defRPr>
            </a:lvl1pPr>
            <a:lvl2pPr marL="32509295" indent="-32509295">
              <a:defRPr sz="1800">
                <a:solidFill>
                  <a:schemeClr val="tx1"/>
                </a:solidFill>
                <a:latin typeface="Verdana" pitchFamily="34" charset="0"/>
                <a:ea typeface="ＭＳ Ｐゴシック" pitchFamily="34" charset="-128"/>
              </a:defRPr>
            </a:lvl2pPr>
            <a:lvl3pPr>
              <a:defRPr sz="1800">
                <a:solidFill>
                  <a:schemeClr val="tx1"/>
                </a:solidFill>
                <a:latin typeface="Verdana" pitchFamily="34" charset="0"/>
                <a:ea typeface="ＭＳ Ｐゴシック" pitchFamily="34" charset="-128"/>
              </a:defRPr>
            </a:lvl3pPr>
            <a:lvl4pPr>
              <a:defRPr sz="1800">
                <a:solidFill>
                  <a:schemeClr val="tx1"/>
                </a:solidFill>
                <a:latin typeface="Verdana" pitchFamily="34" charset="0"/>
                <a:ea typeface="ＭＳ Ｐゴシック" pitchFamily="34" charset="-128"/>
              </a:defRPr>
            </a:lvl4pPr>
            <a:lvl5pPr>
              <a:defRPr sz="1800">
                <a:solidFill>
                  <a:schemeClr val="tx1"/>
                </a:solidFill>
                <a:latin typeface="Verdana" pitchFamily="34" charset="0"/>
                <a:ea typeface="ＭＳ Ｐゴシック" pitchFamily="34" charset="-128"/>
              </a:defRPr>
            </a:lvl5pPr>
            <a:lvl6pPr marL="2121273" indent="1474" eaLnBrk="0" fontAlgn="base" hangingPunct="0">
              <a:spcBef>
                <a:spcPct val="0"/>
              </a:spcBef>
              <a:spcAft>
                <a:spcPct val="0"/>
              </a:spcAft>
              <a:defRPr sz="1800">
                <a:solidFill>
                  <a:schemeClr val="tx1"/>
                </a:solidFill>
                <a:latin typeface="Verdana" pitchFamily="34" charset="0"/>
                <a:ea typeface="ＭＳ Ｐゴシック" pitchFamily="34" charset="-128"/>
              </a:defRPr>
            </a:lvl6pPr>
            <a:lvl7pPr marL="2545823" indent="1474" eaLnBrk="0" fontAlgn="base" hangingPunct="0">
              <a:spcBef>
                <a:spcPct val="0"/>
              </a:spcBef>
              <a:spcAft>
                <a:spcPct val="0"/>
              </a:spcAft>
              <a:defRPr sz="1800">
                <a:solidFill>
                  <a:schemeClr val="tx1"/>
                </a:solidFill>
                <a:latin typeface="Verdana" pitchFamily="34" charset="0"/>
                <a:ea typeface="ＭＳ Ｐゴシック" pitchFamily="34" charset="-128"/>
              </a:defRPr>
            </a:lvl7pPr>
            <a:lvl8pPr marL="2970372" indent="1474" eaLnBrk="0" fontAlgn="base" hangingPunct="0">
              <a:spcBef>
                <a:spcPct val="0"/>
              </a:spcBef>
              <a:spcAft>
                <a:spcPct val="0"/>
              </a:spcAft>
              <a:defRPr sz="1800">
                <a:solidFill>
                  <a:schemeClr val="tx1"/>
                </a:solidFill>
                <a:latin typeface="Verdana" pitchFamily="34" charset="0"/>
                <a:ea typeface="ＭＳ Ｐゴシック" pitchFamily="34" charset="-128"/>
              </a:defRPr>
            </a:lvl8pPr>
            <a:lvl9pPr marL="3394920" indent="1474" eaLnBrk="0" fontAlgn="base" hangingPunct="0">
              <a:spcBef>
                <a:spcPct val="0"/>
              </a:spcBef>
              <a:spcAft>
                <a:spcPct val="0"/>
              </a:spcAft>
              <a:defRPr sz="1800">
                <a:solidFill>
                  <a:schemeClr val="tx1"/>
                </a:solidFill>
                <a:latin typeface="Verdana" pitchFamily="34" charset="0"/>
                <a:ea typeface="ＭＳ Ｐゴシック" pitchFamily="34" charset="-128"/>
              </a:defRPr>
            </a:lvl9pPr>
          </a:lstStyle>
          <a:p>
            <a:fld id="{95AE6280-A0E3-4784-A8C3-7EE2CF5E0FF5}" type="slidenum">
              <a:rPr lang="en-GB" altLang="en-US" sz="1000">
                <a:solidFill>
                  <a:prstClr val="black"/>
                </a:solidFill>
              </a:rPr>
              <a:pPr/>
              <a:t>34</a:t>
            </a:fld>
            <a:endParaRPr lang="en-GB" altLang="en-US" sz="1000">
              <a:solidFill>
                <a:prstClr val="black"/>
              </a:solidFill>
            </a:endParaRPr>
          </a:p>
        </p:txBody>
      </p:sp>
    </p:spTree>
    <p:extLst>
      <p:ext uri="{BB962C8B-B14F-4D97-AF65-F5344CB8AC3E}">
        <p14:creationId xmlns:p14="http://schemas.microsoft.com/office/powerpoint/2010/main" val="547579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Geltrude: Here’s another option to have both US and global information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0481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55623E8-A3FB-44A0-B68C-45C9EDD53B45}" type="slidenum">
              <a:rPr lang="en-US" smtClean="0"/>
              <a:t>46</a:t>
            </a:fld>
            <a:endParaRPr lang="en-US"/>
          </a:p>
        </p:txBody>
      </p:sp>
    </p:spTree>
    <p:extLst>
      <p:ext uri="{BB962C8B-B14F-4D97-AF65-F5344CB8AC3E}">
        <p14:creationId xmlns:p14="http://schemas.microsoft.com/office/powerpoint/2010/main" val="3198120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1364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55623E8-A3FB-44A0-B68C-45C9EDD53B45}" type="slidenum">
              <a:rPr lang="en-US" smtClean="0"/>
              <a:t>47</a:t>
            </a:fld>
            <a:endParaRPr lang="en-US"/>
          </a:p>
        </p:txBody>
      </p:sp>
    </p:spTree>
    <p:extLst>
      <p:ext uri="{BB962C8B-B14F-4D97-AF65-F5344CB8AC3E}">
        <p14:creationId xmlns:p14="http://schemas.microsoft.com/office/powerpoint/2010/main" val="1987294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2298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55623E8-A3FB-44A0-B68C-45C9EDD53B45}" type="slidenum">
              <a:rPr lang="en-US" smtClean="0"/>
              <a:t>49</a:t>
            </a:fld>
            <a:endParaRPr lang="en-US"/>
          </a:p>
        </p:txBody>
      </p:sp>
    </p:spTree>
    <p:extLst>
      <p:ext uri="{BB962C8B-B14F-4D97-AF65-F5344CB8AC3E}">
        <p14:creationId xmlns:p14="http://schemas.microsoft.com/office/powerpoint/2010/main" val="30812464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5623E8-A3FB-44A0-B68C-45C9EDD53B45}" type="slidenum">
              <a:rPr lang="en-US" smtClean="0"/>
              <a:t>51</a:t>
            </a:fld>
            <a:endParaRPr lang="en-US"/>
          </a:p>
        </p:txBody>
      </p:sp>
    </p:spTree>
    <p:extLst>
      <p:ext uri="{BB962C8B-B14F-4D97-AF65-F5344CB8AC3E}">
        <p14:creationId xmlns:p14="http://schemas.microsoft.com/office/powerpoint/2010/main" val="9865016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can’t fit surpass 3 and 4 on here without making these too small. </a:t>
            </a:r>
          </a:p>
        </p:txBody>
      </p:sp>
      <p:sp>
        <p:nvSpPr>
          <p:cNvPr id="4" name="Slide Number Placeholder 3"/>
          <p:cNvSpPr>
            <a:spLocks noGrp="1"/>
          </p:cNvSpPr>
          <p:nvPr>
            <p:ph type="sldNum" sz="quarter" idx="5"/>
          </p:nvPr>
        </p:nvSpPr>
        <p:spPr/>
        <p:txBody>
          <a:bodyPr/>
          <a:lstStyle/>
          <a:p>
            <a:fld id="{355623E8-A3FB-44A0-B68C-45C9EDD53B45}" type="slidenum">
              <a:rPr lang="en-US" smtClean="0"/>
              <a:t>54</a:t>
            </a:fld>
            <a:endParaRPr lang="en-US"/>
          </a:p>
        </p:txBody>
      </p:sp>
    </p:spTree>
    <p:extLst>
      <p:ext uri="{BB962C8B-B14F-4D97-AF65-F5344CB8AC3E}">
        <p14:creationId xmlns:p14="http://schemas.microsoft.com/office/powerpoint/2010/main" val="1139721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5623E8-A3FB-44A0-B68C-45C9EDD53B45}" type="slidenum">
              <a:rPr lang="en-US" smtClean="0"/>
              <a:t>55</a:t>
            </a:fld>
            <a:endParaRPr lang="en-US"/>
          </a:p>
        </p:txBody>
      </p:sp>
    </p:spTree>
    <p:extLst>
      <p:ext uri="{BB962C8B-B14F-4D97-AF65-F5344CB8AC3E}">
        <p14:creationId xmlns:p14="http://schemas.microsoft.com/office/powerpoint/2010/main" val="11338766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X. Onset of action, peak action, and duration of action for various insulin formulations</a:t>
            </a:r>
          </a:p>
          <a:p>
            <a:r>
              <a:rPr lang="en-US" dirty="0"/>
              <a:t>Adapted from </a:t>
            </a:r>
            <a:r>
              <a:rPr lang="en-US" dirty="0" err="1"/>
              <a:t>Hirsc</a:t>
            </a:r>
            <a:r>
              <a:rPr lang="en-US" dirty="0"/>
              <a:t> IB et al; Endocrine Reviews 2020 41:733-755 (permission needed?)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4753-471E-4B7E-B77E-33B6446DD5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78006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revision suggestion: Metformin OR Agent with adequate EFFICACY to achieve and maintain glycemic goals OR Combination therapy</a:t>
            </a:r>
          </a:p>
          <a:p>
            <a:r>
              <a:rPr lang="en-US" dirty="0"/>
              <a:t>DPP4-I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29855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Good evening ladies and gentlemen. In our section Dr Green and myself will focus on the personalized approach based on individual characteristics and comorbidities.</a:t>
            </a:r>
            <a:endParaRPr lang="en-G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93950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xfrm>
            <a:off x="77788" y="739775"/>
            <a:ext cx="6580187" cy="3702050"/>
          </a:xfrm>
          <a:ln/>
        </p:spPr>
      </p:sp>
      <p:sp>
        <p:nvSpPr>
          <p:cNvPr id="2682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These are our conflicts of interest.</a:t>
            </a:r>
            <a:endParaRPr lang="en-GR" sz="1200" b="0" kern="1200" dirty="0">
              <a:solidFill>
                <a:schemeClr val="tx1"/>
              </a:solidFill>
              <a:effectLst/>
              <a:latin typeface="+mn-lt"/>
              <a:ea typeface="+mn-ea"/>
              <a:cs typeface="+mn-cs"/>
            </a:endParaRPr>
          </a:p>
        </p:txBody>
      </p:sp>
      <p:sp>
        <p:nvSpPr>
          <p:cNvPr id="2682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Verdana" pitchFamily="34" charset="0"/>
                <a:ea typeface="ＭＳ Ｐゴシック" pitchFamily="34" charset="-128"/>
              </a:defRPr>
            </a:lvl1pPr>
            <a:lvl2pPr marL="32509295" indent="-32509295">
              <a:defRPr sz="1800">
                <a:solidFill>
                  <a:schemeClr val="tx1"/>
                </a:solidFill>
                <a:latin typeface="Verdana" pitchFamily="34" charset="0"/>
                <a:ea typeface="ＭＳ Ｐゴシック" pitchFamily="34" charset="-128"/>
              </a:defRPr>
            </a:lvl2pPr>
            <a:lvl3pPr>
              <a:defRPr sz="1800">
                <a:solidFill>
                  <a:schemeClr val="tx1"/>
                </a:solidFill>
                <a:latin typeface="Verdana" pitchFamily="34" charset="0"/>
                <a:ea typeface="ＭＳ Ｐゴシック" pitchFamily="34" charset="-128"/>
              </a:defRPr>
            </a:lvl3pPr>
            <a:lvl4pPr>
              <a:defRPr sz="1800">
                <a:solidFill>
                  <a:schemeClr val="tx1"/>
                </a:solidFill>
                <a:latin typeface="Verdana" pitchFamily="34" charset="0"/>
                <a:ea typeface="ＭＳ Ｐゴシック" pitchFamily="34" charset="-128"/>
              </a:defRPr>
            </a:lvl4pPr>
            <a:lvl5pPr>
              <a:defRPr sz="1800">
                <a:solidFill>
                  <a:schemeClr val="tx1"/>
                </a:solidFill>
                <a:latin typeface="Verdana" pitchFamily="34" charset="0"/>
                <a:ea typeface="ＭＳ Ｐゴシック" pitchFamily="34" charset="-128"/>
              </a:defRPr>
            </a:lvl5pPr>
            <a:lvl6pPr marL="2121273" indent="1474" eaLnBrk="0" fontAlgn="base" hangingPunct="0">
              <a:spcBef>
                <a:spcPct val="0"/>
              </a:spcBef>
              <a:spcAft>
                <a:spcPct val="0"/>
              </a:spcAft>
              <a:defRPr sz="1800">
                <a:solidFill>
                  <a:schemeClr val="tx1"/>
                </a:solidFill>
                <a:latin typeface="Verdana" pitchFamily="34" charset="0"/>
                <a:ea typeface="ＭＳ Ｐゴシック" pitchFamily="34" charset="-128"/>
              </a:defRPr>
            </a:lvl6pPr>
            <a:lvl7pPr marL="2545823" indent="1474" eaLnBrk="0" fontAlgn="base" hangingPunct="0">
              <a:spcBef>
                <a:spcPct val="0"/>
              </a:spcBef>
              <a:spcAft>
                <a:spcPct val="0"/>
              </a:spcAft>
              <a:defRPr sz="1800">
                <a:solidFill>
                  <a:schemeClr val="tx1"/>
                </a:solidFill>
                <a:latin typeface="Verdana" pitchFamily="34" charset="0"/>
                <a:ea typeface="ＭＳ Ｐゴシック" pitchFamily="34" charset="-128"/>
              </a:defRPr>
            </a:lvl7pPr>
            <a:lvl8pPr marL="2970372" indent="1474" eaLnBrk="0" fontAlgn="base" hangingPunct="0">
              <a:spcBef>
                <a:spcPct val="0"/>
              </a:spcBef>
              <a:spcAft>
                <a:spcPct val="0"/>
              </a:spcAft>
              <a:defRPr sz="1800">
                <a:solidFill>
                  <a:schemeClr val="tx1"/>
                </a:solidFill>
                <a:latin typeface="Verdana" pitchFamily="34" charset="0"/>
                <a:ea typeface="ＭＳ Ｐゴシック" pitchFamily="34" charset="-128"/>
              </a:defRPr>
            </a:lvl8pPr>
            <a:lvl9pPr marL="3394920" indent="1474" eaLnBrk="0" fontAlgn="base" hangingPunct="0">
              <a:spcBef>
                <a:spcPct val="0"/>
              </a:spcBef>
              <a:spcAft>
                <a:spcPct val="0"/>
              </a:spcAft>
              <a:defRPr sz="18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5AE6280-A0E3-4784-A8C3-7EE2CF5E0FF5}" type="slidenum">
              <a:rPr kumimoji="0" lang="en-GB" altLang="en-US" sz="10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altLang="en-US" sz="10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211458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xfrm>
            <a:off x="77788" y="739775"/>
            <a:ext cx="6580187" cy="3702050"/>
          </a:xfrm>
          <a:ln/>
        </p:spPr>
      </p:sp>
      <p:sp>
        <p:nvSpPr>
          <p:cNvPr id="2682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82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Verdana" pitchFamily="34" charset="0"/>
                <a:ea typeface="ＭＳ Ｐゴシック" pitchFamily="34" charset="-128"/>
              </a:defRPr>
            </a:lvl1pPr>
            <a:lvl2pPr marL="32509295" indent="-32509295">
              <a:defRPr sz="1800">
                <a:solidFill>
                  <a:schemeClr val="tx1"/>
                </a:solidFill>
                <a:latin typeface="Verdana" pitchFamily="34" charset="0"/>
                <a:ea typeface="ＭＳ Ｐゴシック" pitchFamily="34" charset="-128"/>
              </a:defRPr>
            </a:lvl2pPr>
            <a:lvl3pPr>
              <a:defRPr sz="1800">
                <a:solidFill>
                  <a:schemeClr val="tx1"/>
                </a:solidFill>
                <a:latin typeface="Verdana" pitchFamily="34" charset="0"/>
                <a:ea typeface="ＭＳ Ｐゴシック" pitchFamily="34" charset="-128"/>
              </a:defRPr>
            </a:lvl3pPr>
            <a:lvl4pPr>
              <a:defRPr sz="1800">
                <a:solidFill>
                  <a:schemeClr val="tx1"/>
                </a:solidFill>
                <a:latin typeface="Verdana" pitchFamily="34" charset="0"/>
                <a:ea typeface="ＭＳ Ｐゴシック" pitchFamily="34" charset="-128"/>
              </a:defRPr>
            </a:lvl4pPr>
            <a:lvl5pPr>
              <a:defRPr sz="1800">
                <a:solidFill>
                  <a:schemeClr val="tx1"/>
                </a:solidFill>
                <a:latin typeface="Verdana" pitchFamily="34" charset="0"/>
                <a:ea typeface="ＭＳ Ｐゴシック" pitchFamily="34" charset="-128"/>
              </a:defRPr>
            </a:lvl5pPr>
            <a:lvl6pPr marL="2121273" indent="1474" eaLnBrk="0" fontAlgn="base" hangingPunct="0">
              <a:spcBef>
                <a:spcPct val="0"/>
              </a:spcBef>
              <a:spcAft>
                <a:spcPct val="0"/>
              </a:spcAft>
              <a:defRPr sz="1800">
                <a:solidFill>
                  <a:schemeClr val="tx1"/>
                </a:solidFill>
                <a:latin typeface="Verdana" pitchFamily="34" charset="0"/>
                <a:ea typeface="ＭＳ Ｐゴシック" pitchFamily="34" charset="-128"/>
              </a:defRPr>
            </a:lvl6pPr>
            <a:lvl7pPr marL="2545823" indent="1474" eaLnBrk="0" fontAlgn="base" hangingPunct="0">
              <a:spcBef>
                <a:spcPct val="0"/>
              </a:spcBef>
              <a:spcAft>
                <a:spcPct val="0"/>
              </a:spcAft>
              <a:defRPr sz="1800">
                <a:solidFill>
                  <a:schemeClr val="tx1"/>
                </a:solidFill>
                <a:latin typeface="Verdana" pitchFamily="34" charset="0"/>
                <a:ea typeface="ＭＳ Ｐゴシック" pitchFamily="34" charset="-128"/>
              </a:defRPr>
            </a:lvl7pPr>
            <a:lvl8pPr marL="2970372" indent="1474" eaLnBrk="0" fontAlgn="base" hangingPunct="0">
              <a:spcBef>
                <a:spcPct val="0"/>
              </a:spcBef>
              <a:spcAft>
                <a:spcPct val="0"/>
              </a:spcAft>
              <a:defRPr sz="1800">
                <a:solidFill>
                  <a:schemeClr val="tx1"/>
                </a:solidFill>
                <a:latin typeface="Verdana" pitchFamily="34" charset="0"/>
                <a:ea typeface="ＭＳ Ｐゴシック" pitchFamily="34" charset="-128"/>
              </a:defRPr>
            </a:lvl8pPr>
            <a:lvl9pPr marL="3394920" indent="1474" eaLnBrk="0" fontAlgn="base" hangingPunct="0">
              <a:spcBef>
                <a:spcPct val="0"/>
              </a:spcBef>
              <a:spcAft>
                <a:spcPct val="0"/>
              </a:spcAft>
              <a:defRPr sz="18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5AE6280-A0E3-4784-A8C3-7EE2CF5E0FF5}" type="slidenum">
              <a:rPr kumimoji="0" lang="en-GB" altLang="en-US" sz="10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altLang="en-US" sz="10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2114583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As already presented, the decision for person-</a:t>
            </a:r>
            <a:r>
              <a:rPr lang="en-GB" sz="1200" kern="1200" dirty="0" err="1">
                <a:solidFill>
                  <a:schemeClr val="tx1"/>
                </a:solidFill>
                <a:effectLst/>
                <a:latin typeface="+mn-lt"/>
                <a:ea typeface="+mn-ea"/>
                <a:cs typeface="+mn-cs"/>
              </a:rPr>
              <a:t>centered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glycemic</a:t>
            </a:r>
            <a:r>
              <a:rPr lang="en-GB" sz="1200" kern="1200" dirty="0">
                <a:solidFill>
                  <a:schemeClr val="tx1"/>
                </a:solidFill>
                <a:effectLst/>
                <a:latin typeface="+mn-lt"/>
                <a:ea typeface="+mn-ea"/>
                <a:cs typeface="+mn-cs"/>
              </a:rPr>
              <a:t> management in type 2 diabetes should be guided by key person characteristics, including clinical characteristics and comorbidities.</a:t>
            </a:r>
            <a:endParaRPr lang="en-G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55623E8-A3FB-44A0-B68C-45C9EDD53B45}" type="slidenum">
              <a:rPr lang="en-US" smtClean="0"/>
              <a:t>61</a:t>
            </a:fld>
            <a:endParaRPr lang="en-US"/>
          </a:p>
        </p:txBody>
      </p:sp>
    </p:spTree>
    <p:extLst>
      <p:ext uri="{BB962C8B-B14F-4D97-AF65-F5344CB8AC3E}">
        <p14:creationId xmlns:p14="http://schemas.microsoft.com/office/powerpoint/2010/main" val="11798044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Recommendations presented are based on evidence utilised for the previous consensus papers but also new evidence that has systematically been accrued and appraised, including a series of cardiovascular, heart failure and renal trials, pairwise and comparative effectiveness network meta-analyses and finally syntheses of subgroup analyses.</a:t>
            </a:r>
            <a:endParaRPr lang="en-GR"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10424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Credibility of the latter was assessed </a:t>
            </a:r>
            <a:r>
              <a:rPr lang="en-GB" sz="1200" u="sng" kern="1200" dirty="0">
                <a:solidFill>
                  <a:schemeClr val="tx1"/>
                </a:solidFill>
                <a:effectLst/>
                <a:latin typeface="+mn-lt"/>
                <a:ea typeface="+mn-ea"/>
                <a:cs typeface="+mn-cs"/>
              </a:rPr>
              <a:t>systematically and in duplicate</a:t>
            </a:r>
            <a:r>
              <a:rPr lang="en-GB" sz="1200" kern="1200" dirty="0">
                <a:solidFill>
                  <a:schemeClr val="tx1"/>
                </a:solidFill>
                <a:effectLst/>
                <a:latin typeface="+mn-lt"/>
                <a:ea typeface="+mn-ea"/>
                <a:cs typeface="+mn-cs"/>
              </a:rPr>
              <a:t>, according to relevant guidance, to support formulation of recommendations which was informed by GRADE guidelines.</a:t>
            </a:r>
            <a:endParaRPr lang="en-G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31229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Based on existing evidence, we believe that choice of glucose lowering therapies that confer cardiorenal protection should be a component of care offered to certain high risk people with type 2 diabetes.</a:t>
            </a:r>
            <a:endParaRPr lang="en-GR"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55623E8-A3FB-44A0-B68C-45C9EDD53B45}" type="slidenum">
              <a:rPr lang="en-US" smtClean="0"/>
              <a:t>64</a:t>
            </a:fld>
            <a:endParaRPr lang="en-US"/>
          </a:p>
        </p:txBody>
      </p:sp>
    </p:spTree>
    <p:extLst>
      <p:ext uri="{BB962C8B-B14F-4D97-AF65-F5344CB8AC3E}">
        <p14:creationId xmlns:p14="http://schemas.microsoft.com/office/powerpoint/2010/main" val="4410755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For people with established atherosclerotic cardiovascular disease or indicators of high risk our recommendation is to choose a GLP-1 receptor agonist or an SGLT-2 inhibitor with proven cardiovascular benefit. In case HbA1c remains above target one should add an agent from the other category or pioglitazone as deemed necessary. Our recommendation is based on the favourable results of cardiovascular outcomes trials that established the favourable effect of GLP-1 receptor agonists and SGLT-2 inhibitors on a series of hard clinical outcomes including major adverse cardiovascular events and all-cause mortality.</a:t>
            </a:r>
            <a:endParaRPr lang="en-G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2773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particular, for people with established ASCVD, our recommendation is that a GLP-1RA with proven benefit should be used to reduce MACE, or an SGLT2i with proven benefit should be used to reduce MACE, HF and improve kidney outcomes.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49351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For people with multiple CV risk factors (such as age≥55, obesity, hypertension, smoking, </a:t>
            </a:r>
            <a:r>
              <a:rPr lang="en-GB" sz="1200" kern="1200" dirty="0" err="1">
                <a:solidFill>
                  <a:schemeClr val="tx1"/>
                </a:solidFill>
                <a:effectLst/>
                <a:latin typeface="+mn-lt"/>
                <a:ea typeface="+mn-ea"/>
                <a:cs typeface="+mn-cs"/>
              </a:rPr>
              <a:t>dyslipidemia</a:t>
            </a:r>
            <a:r>
              <a:rPr lang="en-GB" sz="1200" kern="1200" dirty="0">
                <a:solidFill>
                  <a:schemeClr val="tx1"/>
                </a:solidFill>
                <a:effectLst/>
                <a:latin typeface="+mn-lt"/>
                <a:ea typeface="+mn-ea"/>
                <a:cs typeface="+mn-cs"/>
              </a:rPr>
              <a:t>, or albuminuria) rather than established ASCVD our recommendation is that a GLP-1RA with proven benefit could be used to reduce MACE, or an SGLT2i with proven benefit could be used to reduce MACE, heart failure and improve kidney outcomes.</a:t>
            </a:r>
            <a:endParaRPr lang="en-G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3480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recommendation is weaker compared to the one for patients with established cardiovascular disease as it was based only on subgroup analyses and linked to significantly lower absolute risk reductions, hence higher numbers needed to treat, due to lower baseline risk, and this point should be factored into the shared decision-making process.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9539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To explore the role of background use of metformin or baseline HbA1c </a:t>
            </a:r>
            <a:r>
              <a:rPr lang="en-GR" sz="1200" kern="1200" dirty="0">
                <a:solidFill>
                  <a:schemeClr val="tx1"/>
                </a:solidFill>
                <a:effectLst/>
                <a:latin typeface="+mn-lt"/>
                <a:ea typeface="+mn-ea"/>
                <a:cs typeface="+mn-cs"/>
              </a:rPr>
              <a:t>as potential effect modifier</a:t>
            </a:r>
            <a:r>
              <a:rPr lang="en-US" sz="1200" kern="1200" dirty="0">
                <a:solidFill>
                  <a:schemeClr val="tx1"/>
                </a:solidFill>
                <a:effectLst/>
                <a:latin typeface="+mn-lt"/>
                <a:ea typeface="+mn-ea"/>
                <a:cs typeface="+mn-cs"/>
              </a:rPr>
              <a:t>s</a:t>
            </a:r>
            <a:r>
              <a:rPr lang="en-GR" sz="1200" kern="1200" dirty="0">
                <a:solidFill>
                  <a:schemeClr val="tx1"/>
                </a:solidFill>
                <a:effectLst/>
                <a:latin typeface="+mn-lt"/>
                <a:ea typeface="+mn-ea"/>
                <a:cs typeface="+mn-cs"/>
              </a:rPr>
              <a:t> of cardiovascular benefit</a:t>
            </a:r>
            <a:r>
              <a:rPr lang="en-GB" sz="1200" kern="1200" dirty="0">
                <a:solidFill>
                  <a:schemeClr val="tx1"/>
                </a:solidFill>
                <a:effectLst/>
                <a:latin typeface="+mn-lt"/>
                <a:ea typeface="+mn-ea"/>
                <a:cs typeface="+mn-cs"/>
              </a:rPr>
              <a:t> we used data from relevant </a:t>
            </a:r>
            <a:r>
              <a:rPr lang="en-GR" sz="1200" kern="1200" dirty="0">
                <a:solidFill>
                  <a:schemeClr val="tx1"/>
                </a:solidFill>
                <a:effectLst/>
                <a:latin typeface="+mn-lt"/>
                <a:ea typeface="+mn-ea"/>
                <a:cs typeface="+mn-cs"/>
              </a:rPr>
              <a:t>recently published subgroup analyses. </a:t>
            </a:r>
            <a:r>
              <a:rPr lang="en-US" sz="1200" kern="1200" dirty="0">
                <a:solidFill>
                  <a:schemeClr val="tx1"/>
                </a:solidFill>
                <a:effectLst/>
                <a:latin typeface="+mn-lt"/>
                <a:ea typeface="+mn-ea"/>
                <a:cs typeface="+mn-cs"/>
              </a:rPr>
              <a:t>Effect on MACE or other cardiovascular outcomes did not appear to differ between </a:t>
            </a:r>
            <a:r>
              <a:rPr lang="en-GB" sz="1200" kern="1200" dirty="0">
                <a:solidFill>
                  <a:schemeClr val="tx1"/>
                </a:solidFill>
                <a:effectLst/>
                <a:latin typeface="+mn-lt"/>
                <a:ea typeface="+mn-ea"/>
                <a:cs typeface="+mn-cs"/>
              </a:rPr>
              <a:t>people</a:t>
            </a:r>
            <a:r>
              <a:rPr lang="en-GR" sz="1200" kern="1200" dirty="0">
                <a:solidFill>
                  <a:schemeClr val="tx1"/>
                </a:solidFill>
                <a:effectLst/>
                <a:latin typeface="+mn-lt"/>
                <a:ea typeface="+mn-ea"/>
                <a:cs typeface="+mn-cs"/>
              </a:rPr>
              <a:t> using vs. not using metformin </a:t>
            </a:r>
            <a:r>
              <a:rPr lang="en-US" sz="1200" kern="1200" dirty="0">
                <a:solidFill>
                  <a:schemeClr val="tx1"/>
                </a:solidFill>
                <a:effectLst/>
                <a:latin typeface="+mn-lt"/>
                <a:ea typeface="+mn-ea"/>
                <a:cs typeface="+mn-cs"/>
              </a:rPr>
              <a:t>or people with lower HbA1c and people with higher HbA1c at baseline, both with SGLT2i and with GLP-1RA.</a:t>
            </a:r>
            <a:endParaRPr lang="en-G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99353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Based on these data we concluded that in people with heart failure, CKD, established CVD or multiple risk factors for CVD, the decision to use a GLP-1RA or an SGLT2i with proven benefit should be independent of background use of metformin or baseline HbA1c. </a:t>
            </a:r>
          </a:p>
          <a:p>
            <a:endParaRPr lang="en-G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4981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primary goal of diabetes care is to prevent complications through effective management and treatment. We do this in the spirit of hoping to improve overall health and quality of life in the presence of disease.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14535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For individuals with heart failure our recommendation is that SGLT2i with proven benefit should be used because they improve heart failure and kidney outcomes. </a:t>
            </a:r>
            <a:endParaRPr lang="en-G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98920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is based on the effect that has been demonstrated on a series of heart failure outcomes both in people with reduced ejection fraction (like in DAPA-HF or Emperor reduced), as well as in people with preserved ejection fraction (like in Emperor preserved),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25459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well as on the favourable effect on renal outcomes.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Now let me pass to my colleague Dr Green who will present our recommendations for people with CKD.</a:t>
            </a:r>
          </a:p>
          <a:p>
            <a:endParaRPr lang="en-G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64185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24565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Primary treatment failure among patients with young- and late-onset type 2 diabetes, randomized to early combination therapy </a:t>
            </a:r>
            <a:r>
              <a:rPr lang="en-US" dirty="0" err="1"/>
              <a:t>ofvildagliptin</a:t>
            </a:r>
            <a:r>
              <a:rPr lang="en-US" dirty="0"/>
              <a:t> and metformin versus initial metformin monotherapy followed by addition of vildagliptin with </a:t>
            </a:r>
            <a:r>
              <a:rPr lang="en-US" dirty="0" err="1"/>
              <a:t>glycaemic</a:t>
            </a:r>
            <a:r>
              <a:rPr lang="en-US" dirty="0"/>
              <a:t> worsening. CI, </a:t>
            </a:r>
            <a:r>
              <a:rPr lang="en-US" dirty="0" err="1"/>
              <a:t>confidenceinterval</a:t>
            </a:r>
            <a:r>
              <a:rPr lang="en-US" dirty="0"/>
              <a:t>; HR, hazard ratio. Primary treatment failure is defined as HbA1c≥7.0% at two consecutive scheduled visits, starting from 13 weeks </a:t>
            </a:r>
            <a:r>
              <a:rPr lang="en-US" dirty="0" err="1"/>
              <a:t>afterrandomization</a:t>
            </a:r>
            <a:r>
              <a:rPr lang="en-US" dirty="0"/>
              <a:t>. The time to initial treatment failure is the time from randomization to the second consecutive scheduled visits with HbA1c≥7.0%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69995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3846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US" dirty="0"/>
              <a:t>The tools available to prevent and treat diabetes are vastly improved However, implementation of effective innovation has lagged behind and requires fundamental changes in health care policy and societal approaches to wellness</a:t>
            </a:r>
          </a:p>
          <a:p>
            <a:pPr marL="174296" indent="-174296">
              <a:buFont typeface="Arial" panose="020B0604020202020204" pitchFamily="34" charset="0"/>
              <a:buChar char="•"/>
            </a:pPr>
            <a:r>
              <a:rPr lang="en-US" dirty="0"/>
              <a:t>Our understanding of the basic mechanisms of diabetes, the development of complications, and the treatment of both, though continuously advancing, has highlighted how much we do not know </a:t>
            </a:r>
          </a:p>
          <a:p>
            <a:pPr marL="174296" indent="-174296">
              <a:buFont typeface="Arial" panose="020B0604020202020204" pitchFamily="34" charset="0"/>
              <a:buChar char="•"/>
            </a:pPr>
            <a:r>
              <a:rPr lang="en-US" dirty="0"/>
              <a:t>Current therapy of overweight/obesity is clearly inadequate </a:t>
            </a:r>
          </a:p>
          <a:p>
            <a:pPr marL="174296" indent="-174296">
              <a:buFont typeface="Arial" panose="020B0604020202020204" pitchFamily="34" charset="0"/>
              <a:buChar char="•"/>
            </a:pPr>
            <a:r>
              <a:rPr lang="en-US" dirty="0"/>
              <a:t>Lifestyle management and diabetes self-management education and support is of clear benefit, yet current paradigms on how to apply the broad approaches need to be better targeted and individualized </a:t>
            </a:r>
          </a:p>
          <a:p>
            <a:pPr marL="174296" indent="-174296">
              <a:buFont typeface="Arial" panose="020B0604020202020204" pitchFamily="34" charset="0"/>
              <a:buChar char="•"/>
            </a:pPr>
            <a:r>
              <a:rPr lang="en-US" dirty="0"/>
              <a:t>Preserving and enhancing beta-cell function is perceived as the holy grail of diabetes and yet effective techniques are inadequately developed </a:t>
            </a:r>
          </a:p>
          <a:p>
            <a:pPr marL="174296" indent="-174296">
              <a:buFont typeface="Arial" panose="020B0604020202020204" pitchFamily="34" charset="0"/>
              <a:buChar char="•"/>
            </a:pPr>
            <a:r>
              <a:rPr lang="en-US" dirty="0"/>
              <a:t>The promise of personalized medicine and –omics approaches addressing both personal and environmental factors and their interaction is largely unrealized in diabetes care and will require large investments and coordination to reach application in the form of enhanced biomarkers and tailored treatments </a:t>
            </a:r>
          </a:p>
          <a:p>
            <a:pPr marL="174296" indent="-174296">
              <a:buFont typeface="Arial" panose="020B0604020202020204" pitchFamily="34" charset="0"/>
              <a:buChar char="•"/>
            </a:pPr>
            <a:r>
              <a:rPr lang="en-US" dirty="0"/>
              <a:t>There is a gap between what we know from trial data and what happens in clinical practice  We need better devised trials which include measures of patient preference and patient-recorded outcome measures Better application of “real-world evidence” to complement traditional RCT evidence is needed to impact patient outcomes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12498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US" dirty="0"/>
              <a:t>The tools available to prevent and treat diabetes are vastly improved However, implementation of effective innovation has lagged behind and requires fundamental changes in health care policy and societal approaches to wellness</a:t>
            </a:r>
          </a:p>
          <a:p>
            <a:pPr marL="174296" indent="-174296">
              <a:buFont typeface="Arial" panose="020B0604020202020204" pitchFamily="34" charset="0"/>
              <a:buChar char="•"/>
            </a:pPr>
            <a:r>
              <a:rPr lang="en-US" dirty="0"/>
              <a:t>Our understanding of the basic mechanisms of diabetes, the development of complications, and the treatment of both, though continuously advancing, has highlighted how much we do not know </a:t>
            </a:r>
          </a:p>
          <a:p>
            <a:pPr marL="174296" indent="-174296">
              <a:buFont typeface="Arial" panose="020B0604020202020204" pitchFamily="34" charset="0"/>
              <a:buChar char="•"/>
            </a:pPr>
            <a:r>
              <a:rPr lang="en-US" dirty="0"/>
              <a:t>Current therapy of overweight/obesity is clearly inadequate </a:t>
            </a:r>
          </a:p>
          <a:p>
            <a:pPr marL="174296" indent="-174296">
              <a:buFont typeface="Arial" panose="020B0604020202020204" pitchFamily="34" charset="0"/>
              <a:buChar char="•"/>
            </a:pPr>
            <a:r>
              <a:rPr lang="en-US" dirty="0"/>
              <a:t>Lifestyle management and diabetes self-management education and support is of clear benefit, yet current paradigms on how to apply the broad approaches need to be better targeted and individualized </a:t>
            </a:r>
          </a:p>
          <a:p>
            <a:pPr marL="174296" indent="-174296">
              <a:buFont typeface="Arial" panose="020B0604020202020204" pitchFamily="34" charset="0"/>
              <a:buChar char="•"/>
            </a:pPr>
            <a:r>
              <a:rPr lang="en-US" dirty="0"/>
              <a:t>Preserving and enhancing beta-cell function is perceived as the holy grail of diabetes and yet effective techniques are inadequately developed </a:t>
            </a:r>
          </a:p>
          <a:p>
            <a:pPr marL="174296" indent="-174296">
              <a:buFont typeface="Arial" panose="020B0604020202020204" pitchFamily="34" charset="0"/>
              <a:buChar char="•"/>
            </a:pPr>
            <a:r>
              <a:rPr lang="en-US" dirty="0"/>
              <a:t>The promise of personalized medicine and –omics approaches addressing both personal and environmental factors and their interaction is largely unrealized in diabetes care and will require large investments and coordination to reach application in the form of enhanced biomarkers and tailored treatments </a:t>
            </a:r>
          </a:p>
          <a:p>
            <a:pPr marL="174296" indent="-174296">
              <a:buFont typeface="Arial" panose="020B0604020202020204" pitchFamily="34" charset="0"/>
              <a:buChar char="•"/>
            </a:pPr>
            <a:r>
              <a:rPr lang="en-US" dirty="0"/>
              <a:t>There is a gap between what we know from trial data and what happens in clinical practice  We need better devised trials which include measures of patient preference and patient-recorded outcome measures Better application of “real-world evidence” to complement traditional RCT evidence is needed to impact patient outcomes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87333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US" dirty="0"/>
              <a:t>The tools available to prevent and treat diabetes are vastly improved However, implementation of effective innovation has lagged behind and requires fundamental changes in health care policy and societal approaches to wellness</a:t>
            </a:r>
          </a:p>
          <a:p>
            <a:pPr marL="174296" indent="-174296">
              <a:buFont typeface="Arial" panose="020B0604020202020204" pitchFamily="34" charset="0"/>
              <a:buChar char="•"/>
            </a:pPr>
            <a:r>
              <a:rPr lang="en-US" dirty="0"/>
              <a:t>Our understanding of the basic mechanisms of diabetes, the development of complications, and the treatment of both, though continuously advancing, has highlighted how much we do not know </a:t>
            </a:r>
          </a:p>
          <a:p>
            <a:pPr marL="174296" indent="-174296">
              <a:buFont typeface="Arial" panose="020B0604020202020204" pitchFamily="34" charset="0"/>
              <a:buChar char="•"/>
            </a:pPr>
            <a:r>
              <a:rPr lang="en-US" dirty="0"/>
              <a:t>Current therapy of overweight/obesity is clearly inadequate </a:t>
            </a:r>
          </a:p>
          <a:p>
            <a:pPr marL="174296" indent="-174296">
              <a:buFont typeface="Arial" panose="020B0604020202020204" pitchFamily="34" charset="0"/>
              <a:buChar char="•"/>
            </a:pPr>
            <a:r>
              <a:rPr lang="en-US" dirty="0"/>
              <a:t>Lifestyle management and diabetes self-management education and support is of clear benefit, yet current paradigms on how to apply the broad approaches need to be better targeted and individualized </a:t>
            </a:r>
          </a:p>
          <a:p>
            <a:pPr marL="174296" indent="-174296">
              <a:buFont typeface="Arial" panose="020B0604020202020204" pitchFamily="34" charset="0"/>
              <a:buChar char="•"/>
            </a:pPr>
            <a:r>
              <a:rPr lang="en-US" dirty="0"/>
              <a:t>Preserving and enhancing beta-cell function is perceived as the holy grail of diabetes and yet effective techniques are inadequately developed </a:t>
            </a:r>
          </a:p>
          <a:p>
            <a:pPr marL="174296" indent="-174296">
              <a:buFont typeface="Arial" panose="020B0604020202020204" pitchFamily="34" charset="0"/>
              <a:buChar char="•"/>
            </a:pPr>
            <a:r>
              <a:rPr lang="en-US" dirty="0"/>
              <a:t>The promise of personalized medicine and –omics approaches addressing both personal and environmental factors and their interaction is largely unrealized in diabetes care and will require large investments and coordination to reach application in the form of enhanced biomarkers and tailored treatments </a:t>
            </a:r>
          </a:p>
          <a:p>
            <a:pPr marL="174296" indent="-174296">
              <a:buFont typeface="Arial" panose="020B0604020202020204" pitchFamily="34" charset="0"/>
              <a:buChar char="•"/>
            </a:pPr>
            <a:r>
              <a:rPr lang="en-US" dirty="0"/>
              <a:t>There is a gap between what we know from trial data and what happens in clinical practice  We need better devised trials which include measures of patient preference and patient-recorded outcome measures Better application of “real-world evidence” to complement traditional RCT evidence is needed to impact patient outcomes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60907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1949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Preventing complications require glucose control.</a:t>
            </a:r>
          </a:p>
          <a:p>
            <a:r>
              <a:rPr lang="en-US" dirty="0"/>
              <a:t>Effective glucose control oftentimes require prescribing glucose lowering agents that can in turn provide cardio-renal protection. </a:t>
            </a:r>
          </a:p>
          <a:p>
            <a:r>
              <a:rPr lang="en-US" dirty="0"/>
              <a:t>Weight management is a critically important aspect of disease management, which in turn, helps to mediate cardiovascular risk and related complications. </a:t>
            </a:r>
          </a:p>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686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Language matters when communicating with people living with T2D. It is a core element of integrated core. </a:t>
            </a:r>
          </a:p>
          <a:p>
            <a:r>
              <a:rPr lang="en-US" dirty="0"/>
              <a:t>Providers must acknowledge it and work to communicate in a respectful way, that is both factual and free of stigma.</a:t>
            </a:r>
          </a:p>
          <a:p>
            <a:r>
              <a:rPr lang="en-US" dirty="0"/>
              <a:t>We must avoid using terms that are perceived as offensive, filled with stigma, considered derogatory, or alludes to the notion of casting blame on the person with diabetes.</a:t>
            </a:r>
          </a:p>
          <a:p>
            <a:r>
              <a:rPr lang="en-US" dirty="0"/>
              <a:t>The health care team is in place to help and encourage, and that message must be clearly communicated by using effective language.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6051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is often a challenging conversation because of the co-morbidities and polypharmacy that people with diabetes often live with day-to-day.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As a way to help improve health outcomes, the </a:t>
            </a:r>
            <a:r>
              <a:rPr lang="en-GB" sz="1200" kern="1200" dirty="0" err="1">
                <a:solidFill>
                  <a:schemeClr val="tx1"/>
                </a:solidFill>
                <a:effectLst/>
                <a:latin typeface="+mn-lt"/>
                <a:ea typeface="+mn-ea"/>
                <a:cs typeface="+mn-cs"/>
              </a:rPr>
              <a:t>SDoH</a:t>
            </a:r>
            <a:r>
              <a:rPr lang="en-GB" sz="1200" kern="1200" dirty="0">
                <a:solidFill>
                  <a:schemeClr val="tx1"/>
                </a:solidFill>
                <a:effectLst/>
                <a:latin typeface="+mn-lt"/>
                <a:ea typeface="+mn-ea"/>
                <a:cs typeface="+mn-cs"/>
              </a:rPr>
              <a:t> must be addressed.</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Management decisions require that clinicians consider multiple socially important factors that have proven to influence a person’s health.</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5 areas listed here should be addressed and taken into consideration when developing individualized plans of care.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Diversification in living and working conditions, cultural and personal values, and psychosocial/behavioural concerns must be identified and adequately addressed when working to improve the health of people with diabetes.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2498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Glycemic control yields immediate benefits in reducing symptoms such as thirst, polyuria, blurred vision and fatigue. These symptoms are commonly associated with poor control. But beyond immediate symptom relief, substantial microvascular benefits emerge and increase over time. </a:t>
            </a:r>
          </a:p>
          <a:p>
            <a:endParaRPr lang="en-US" dirty="0"/>
          </a:p>
          <a:p>
            <a:r>
              <a:rPr lang="en-US" dirty="0"/>
              <a:t>The evidence that the burden of microvascular complications of diabetes can be significantly reduced by early, rigorous, therapeutic intervention is unequivocal. Risk reductions of 50-76% were seen in people with T1D  studied in DCCT.  UKPDS confirmed the importance of glycemic control for microvascular risk reduction in T2D. Epidemiologic analysis of the UKPDS data showed that for every 1% reduction in A1C, the relative risk for microvascular complications decreased by 37%.  The greatest benefit comes from improving control in those with the  highest A1C and are at the highest risk of complications. </a:t>
            </a:r>
          </a:p>
          <a:p>
            <a:endParaRPr lang="en-US" dirty="0"/>
          </a:p>
          <a:p>
            <a:r>
              <a:rPr lang="en-US" dirty="0"/>
              <a:t>Because macrovascular benefits emerged after the randomized intervention period, there is uncertainty regarding macrovascular benefit of BG control in T2D.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0699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Glycemic control is primarily assessed with the A1C test, which was the measure studied in trials demonstrating the outcomes benefit of glucose lowering.  The performance of the test is generally excellent for “certified” assays and laboratories.  As with any laboratory test, A1C has limitations, particularly in people with conditions that alter RBC turnover such as anemia or late-stage CKD. Or if an assay with interference from a variant hemoglobin  is used in a carrier of that variant.  When there is a discrepancy between measured A1C and glucose levels, consideration should be given to the reliability of the A1C assay in that person.  Self-monitoring blood glucose can help people on insulin with self-management and medication adjustment. Self-monitoring plans should be individualized, and the data used by the person and the health care team in an effective and timely manner.  Routine clinical monitoring is of limited clinical benefit in those not on insulin and adds burden and cost.  The role of newer technologies such as CGM in T2D management remains to be established.   </a:t>
            </a:r>
          </a:p>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3525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55562F5-B6B6-0245-B50D-8F3267A4729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4" name="Subtitle 2">
            <a:extLst>
              <a:ext uri="{FF2B5EF4-FFF2-40B4-BE49-F238E27FC236}">
                <a16:creationId xmlns:a16="http://schemas.microsoft.com/office/drawing/2014/main" id="{486D59FA-2395-9D4E-B6ED-A54800C68F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80035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91E8D-C099-46DC-A858-C906A3B6DC82}"/>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666C0B08-857D-B645-B6CC-CD20584FB656}"/>
              </a:ext>
            </a:extLst>
          </p:cNvPr>
          <p:cNvSpPr>
            <a:spLocks noGrp="1"/>
          </p:cNvSpPr>
          <p:nvPr>
            <p:ph sz="half" idx="1"/>
          </p:nvPr>
        </p:nvSpPr>
        <p:spPr>
          <a:xfrm>
            <a:off x="838199" y="1825625"/>
            <a:ext cx="1051559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108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272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8E396-55CB-4A9B-BF24-9DE1F5F23C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A3E88B-E540-4160-942F-DA1CF04F930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F1C0A1-CEA9-49E5-8CAF-B8A189D21DC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468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4BBD1-C007-4AEC-B568-3A530ADDF48D}"/>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3876BF-F760-4EBD-8BBF-C5F8FA50095A}"/>
              </a:ext>
            </a:extLst>
          </p:cNvPr>
          <p:cNvSpPr>
            <a:spLocks noGrp="1"/>
          </p:cNvSpPr>
          <p:nvPr>
            <p:ph type="body" idx="1"/>
          </p:nvPr>
        </p:nvSpPr>
        <p:spPr>
          <a:xfrm>
            <a:off x="83979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77AA241-E608-40F2-A35F-802B54F51781}"/>
              </a:ext>
            </a:extLst>
          </p:cNvPr>
          <p:cNvSpPr>
            <a:spLocks noGrp="1"/>
          </p:cNvSpPr>
          <p:nvPr>
            <p:ph sz="half" idx="2"/>
          </p:nvPr>
        </p:nvSpPr>
        <p:spPr>
          <a:xfrm>
            <a:off x="839791"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C1C48F-C6DC-4E34-921C-4190C29F16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6900635-C3B2-48B6-9183-82A69312422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758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91E8D-C099-46DC-A858-C906A3B6DC82}"/>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666C0B08-857D-B645-B6CC-CD20584FB656}"/>
              </a:ext>
            </a:extLst>
          </p:cNvPr>
          <p:cNvSpPr>
            <a:spLocks noGrp="1"/>
          </p:cNvSpPr>
          <p:nvPr>
            <p:ph sz="half" idx="1"/>
          </p:nvPr>
        </p:nvSpPr>
        <p:spPr>
          <a:xfrm>
            <a:off x="838199" y="1825625"/>
            <a:ext cx="1051559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152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91E8D-C099-46DC-A858-C906A3B6DC8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9418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049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rgbClr val="9EC41A"/>
        </a:solidFill>
        <a:effectLst/>
      </p:bgPr>
    </p:bg>
    <p:spTree>
      <p:nvGrpSpPr>
        <p:cNvPr id="1" name=""/>
        <p:cNvGrpSpPr/>
        <p:nvPr/>
      </p:nvGrpSpPr>
      <p:grpSpPr>
        <a:xfrm>
          <a:off x="0" y="0"/>
          <a:ext cx="0" cy="0"/>
          <a:chOff x="0" y="0"/>
          <a:chExt cx="0" cy="0"/>
        </a:xfrm>
      </p:grpSpPr>
      <p:sp>
        <p:nvSpPr>
          <p:cNvPr id="11" name="Google Shape;26;p5">
            <a:extLst>
              <a:ext uri="{FF2B5EF4-FFF2-40B4-BE49-F238E27FC236}">
                <a16:creationId xmlns:a16="http://schemas.microsoft.com/office/drawing/2014/main" id="{61A35E8C-7F17-DB45-A9C6-CB9FDB24D8AC}"/>
              </a:ext>
            </a:extLst>
          </p:cNvPr>
          <p:cNvSpPr/>
          <p:nvPr userDrawn="1"/>
        </p:nvSpPr>
        <p:spPr>
          <a:xfrm flipH="1">
            <a:off x="-6" y="4139738"/>
            <a:ext cx="12192003" cy="2718262"/>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a:extLst>
              <a:ext uri="{FF2B5EF4-FFF2-40B4-BE49-F238E27FC236}">
                <a16:creationId xmlns:a16="http://schemas.microsoft.com/office/drawing/2014/main" id="{928B3B9A-1028-F342-9C48-3B2BFD76980B}"/>
              </a:ext>
            </a:extLst>
          </p:cNvPr>
          <p:cNvSpPr/>
          <p:nvPr userDrawn="1"/>
        </p:nvSpPr>
        <p:spPr>
          <a:xfrm rot="10800000">
            <a:off x="-7" y="4139738"/>
            <a:ext cx="12192003" cy="1098261"/>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0C9702DE-DA1B-D442-B2D9-F8C2BC12696B}"/>
              </a:ext>
            </a:extLst>
          </p:cNvPr>
          <p:cNvSpPr>
            <a:spLocks noGrp="1"/>
          </p:cNvSpPr>
          <p:nvPr>
            <p:ph type="ctrTitle"/>
          </p:nvPr>
        </p:nvSpPr>
        <p:spPr>
          <a:xfrm>
            <a:off x="901039" y="1524462"/>
            <a:ext cx="10420895" cy="2387600"/>
          </a:xfrm>
          <a:prstGeom prst="rect">
            <a:avLst/>
          </a:prstGeom>
        </p:spPr>
        <p:txBody>
          <a:bodyPr anchor="b"/>
          <a:lstStyle>
            <a:lvl1pPr algn="l">
              <a:defRPr sz="60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CAB7544D-2885-274B-9F48-B1FD3A6BAB58}"/>
              </a:ext>
            </a:extLst>
          </p:cNvPr>
          <p:cNvSpPr>
            <a:spLocks noGrp="1"/>
          </p:cNvSpPr>
          <p:nvPr>
            <p:ph type="subTitle" idx="1"/>
          </p:nvPr>
        </p:nvSpPr>
        <p:spPr>
          <a:xfrm>
            <a:off x="901039" y="4139738"/>
            <a:ext cx="10420895" cy="1098262"/>
          </a:xfrm>
        </p:spPr>
        <p:txBody>
          <a:bodyPr anchor="ctr"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Graphic 8">
            <a:extLst>
              <a:ext uri="{FF2B5EF4-FFF2-40B4-BE49-F238E27FC236}">
                <a16:creationId xmlns:a16="http://schemas.microsoft.com/office/drawing/2014/main" id="{D8221300-130D-FF4F-ADBD-795D17BCED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97242" y="5610333"/>
            <a:ext cx="3409196" cy="875334"/>
          </a:xfrm>
          <a:prstGeom prst="rect">
            <a:avLst/>
          </a:prstGeom>
        </p:spPr>
      </p:pic>
      <p:pic>
        <p:nvPicPr>
          <p:cNvPr id="4" name="Picture 3">
            <a:extLst>
              <a:ext uri="{FF2B5EF4-FFF2-40B4-BE49-F238E27FC236}">
                <a16:creationId xmlns:a16="http://schemas.microsoft.com/office/drawing/2014/main" id="{34FFE287-4C1C-0542-AF7A-F08487829B0B}"/>
              </a:ext>
            </a:extLst>
          </p:cNvPr>
          <p:cNvPicPr>
            <a:picLocks noChangeAspect="1"/>
          </p:cNvPicPr>
          <p:nvPr userDrawn="1"/>
        </p:nvPicPr>
        <p:blipFill>
          <a:blip r:embed="rId4"/>
          <a:stretch>
            <a:fillRect/>
          </a:stretch>
        </p:blipFill>
        <p:spPr>
          <a:xfrm>
            <a:off x="3104274" y="5687367"/>
            <a:ext cx="2544288" cy="577787"/>
          </a:xfrm>
          <a:prstGeom prst="rect">
            <a:avLst/>
          </a:prstGeom>
        </p:spPr>
      </p:pic>
      <p:pic>
        <p:nvPicPr>
          <p:cNvPr id="5" name="Picture 4">
            <a:extLst>
              <a:ext uri="{FF2B5EF4-FFF2-40B4-BE49-F238E27FC236}">
                <a16:creationId xmlns:a16="http://schemas.microsoft.com/office/drawing/2014/main" id="{BEE5979A-51B0-8549-A2B7-C41C5DAEA22A}"/>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01039" y="5687367"/>
            <a:ext cx="1878714" cy="586159"/>
          </a:xfrm>
          <a:prstGeom prst="rect">
            <a:avLst/>
          </a:prstGeom>
        </p:spPr>
      </p:pic>
    </p:spTree>
    <p:extLst>
      <p:ext uri="{BB962C8B-B14F-4D97-AF65-F5344CB8AC3E}">
        <p14:creationId xmlns:p14="http://schemas.microsoft.com/office/powerpoint/2010/main" val="4055478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767" y="766233"/>
            <a:ext cx="11078632" cy="1143000"/>
          </a:xfrm>
        </p:spPr>
        <p:txBody>
          <a:bodyPr anchor="t" anchorCtr="0"/>
          <a:lstStyle/>
          <a:p>
            <a:r>
              <a:rPr lang="en-US" dirty="0"/>
              <a:t>Click to edit Master title style</a:t>
            </a:r>
          </a:p>
        </p:txBody>
      </p:sp>
      <p:sp>
        <p:nvSpPr>
          <p:cNvPr id="3" name="Content Placeholder 2"/>
          <p:cNvSpPr>
            <a:spLocks noGrp="1"/>
          </p:cNvSpPr>
          <p:nvPr>
            <p:ph idx="1" hasCustomPrompt="1"/>
          </p:nvPr>
        </p:nvSpPr>
        <p:spPr>
          <a:xfrm>
            <a:off x="509673" y="2024258"/>
            <a:ext cx="11072751" cy="3874168"/>
          </a:xfrm>
        </p:spPr>
        <p:txBody>
          <a:bodyPr>
            <a:normAutofit/>
          </a:bodyPr>
          <a:lstStyle>
            <a:lvl1pPr>
              <a:defRPr sz="1900"/>
            </a:lvl1pPr>
            <a:lvl2pPr>
              <a:defRPr sz="1900"/>
            </a:lvl2pPr>
            <a:lvl3pPr>
              <a:defRPr sz="1900"/>
            </a:lvl3pPr>
            <a:lvl4pPr>
              <a:defRPr sz="1900"/>
            </a:lvl4pPr>
            <a:lvl5pPr>
              <a:defRPr sz="1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0"/>
          <p:cNvSpPr>
            <a:spLocks noGrp="1"/>
          </p:cNvSpPr>
          <p:nvPr>
            <p:ph type="body" sz="quarter" idx="13" hasCustomPrompt="1"/>
          </p:nvPr>
        </p:nvSpPr>
        <p:spPr>
          <a:xfrm>
            <a:off x="509654" y="483231"/>
            <a:ext cx="11072749" cy="342900"/>
          </a:xfrm>
        </p:spPr>
        <p:txBody>
          <a:bodyPr>
            <a:noAutofit/>
          </a:bodyPr>
          <a:lstStyle>
            <a:lvl1pPr marL="0" indent="0">
              <a:buNone/>
              <a:defRPr sz="1900" b="1" spc="173" baseline="0">
                <a:solidFill>
                  <a:schemeClr val="bg1">
                    <a:lumMod val="65000"/>
                  </a:schemeClr>
                </a:solidFill>
                <a:latin typeface="Arial"/>
                <a:cs typeface="Arial"/>
              </a:defRPr>
            </a:lvl1pPr>
          </a:lstStyle>
          <a:p>
            <a:pPr lvl="0"/>
            <a:r>
              <a:rPr lang="en-US" dirty="0"/>
              <a:t>SECTION TITLE HERE</a:t>
            </a:r>
          </a:p>
        </p:txBody>
      </p:sp>
    </p:spTree>
    <p:extLst>
      <p:ext uri="{BB962C8B-B14F-4D97-AF65-F5344CB8AC3E}">
        <p14:creationId xmlns:p14="http://schemas.microsoft.com/office/powerpoint/2010/main" val="147417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BlankNew">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E4897702-320A-4F9A-B1BD-2CE0589EF51B}"/>
              </a:ext>
            </a:extLst>
          </p:cNvPr>
          <p:cNvSpPr>
            <a:spLocks noGrp="1"/>
          </p:cNvSpPr>
          <p:nvPr>
            <p:ph type="ftr" sz="quarter" idx="11"/>
          </p:nvPr>
        </p:nvSpPr>
        <p:spPr>
          <a:xfrm>
            <a:off x="4038600" y="6356354"/>
            <a:ext cx="4114800" cy="365125"/>
          </a:xfrm>
          <a:prstGeom prst="rect">
            <a:avLst/>
          </a:prstGeom>
        </p:spPr>
        <p:txBody>
          <a:bodyPr/>
          <a:lstStyle/>
          <a:p>
            <a:r>
              <a:rPr lang="en-US" dirty="0"/>
              <a:t>Copyright ADA 2018</a:t>
            </a:r>
          </a:p>
        </p:txBody>
      </p:sp>
    </p:spTree>
    <p:extLst>
      <p:ext uri="{BB962C8B-B14F-4D97-AF65-F5344CB8AC3E}">
        <p14:creationId xmlns:p14="http://schemas.microsoft.com/office/powerpoint/2010/main" val="293068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55562F5-B6B6-0245-B50D-8F3267A4729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4" name="Subtitle 2">
            <a:extLst>
              <a:ext uri="{FF2B5EF4-FFF2-40B4-BE49-F238E27FC236}">
                <a16:creationId xmlns:a16="http://schemas.microsoft.com/office/drawing/2014/main" id="{486D59FA-2395-9D4E-B6ED-A54800C68F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020753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AE42E-A53F-4771-81EE-4BD19D75D06A}"/>
              </a:ext>
            </a:extLst>
          </p:cNvPr>
          <p:cNvSpPr>
            <a:spLocks noGrp="1"/>
          </p:cNvSpPr>
          <p:nvPr>
            <p:ph type="title"/>
          </p:nvPr>
        </p:nvSpPr>
        <p:spPr>
          <a:xfrm>
            <a:off x="831850"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FBBAE3-AAFD-4FF7-9483-5CCF7F4051F2}"/>
              </a:ext>
            </a:extLst>
          </p:cNvPr>
          <p:cNvSpPr>
            <a:spLocks noGrp="1"/>
          </p:cNvSpPr>
          <p:nvPr>
            <p:ph type="body" idx="1"/>
          </p:nvPr>
        </p:nvSpPr>
        <p:spPr>
          <a:xfrm>
            <a:off x="831850"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7186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F51A34-F108-4CB6-9D61-7D4B441B745F}"/>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C79B737-F857-4CF8-8BD9-2DC3D0D4E7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a:extLst>
              <a:ext uri="{FF2B5EF4-FFF2-40B4-BE49-F238E27FC236}">
                <a16:creationId xmlns:a16="http://schemas.microsoft.com/office/drawing/2014/main" id="{FE9A1B34-7E92-465F-923D-FA12E13F547C}"/>
              </a:ext>
            </a:extLst>
          </p:cNvPr>
          <p:cNvSpPr txBox="1"/>
          <p:nvPr userDrawn="1"/>
        </p:nvSpPr>
        <p:spPr>
          <a:xfrm>
            <a:off x="5248652" y="6588420"/>
            <a:ext cx="1694695" cy="261610"/>
          </a:xfrm>
          <a:prstGeom prst="rect">
            <a:avLst/>
          </a:prstGeom>
          <a:noFill/>
        </p:spPr>
        <p:txBody>
          <a:bodyPr wrap="none" rtlCol="0">
            <a:spAutoFit/>
          </a:bodyPr>
          <a:lstStyle/>
          <a:p>
            <a:pPr algn="ctr">
              <a:spcAft>
                <a:spcPts val="600"/>
              </a:spcAft>
            </a:pPr>
            <a:r>
              <a:rPr lang="en-US" sz="1050" i="1" dirty="0">
                <a:solidFill>
                  <a:schemeClr val="tx1">
                    <a:lumMod val="50000"/>
                    <a:lumOff val="50000"/>
                  </a:schemeClr>
                </a:solidFill>
              </a:rPr>
              <a:t>Copyright ADA/EASD 2022</a:t>
            </a:r>
          </a:p>
        </p:txBody>
      </p:sp>
      <p:pic>
        <p:nvPicPr>
          <p:cNvPr id="1028" name="Picture 4" descr="Welcome | EASD">
            <a:extLst>
              <a:ext uri="{FF2B5EF4-FFF2-40B4-BE49-F238E27FC236}">
                <a16:creationId xmlns:a16="http://schemas.microsoft.com/office/drawing/2014/main" id="{95FAD5A2-8590-204A-9D4D-7EE0A3311E14}"/>
              </a:ext>
            </a:extLst>
          </p:cNvPr>
          <p:cNvPicPr>
            <a:picLocks noChangeAspect="1" noChangeArrowheads="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8795939" y="6335379"/>
            <a:ext cx="2540000" cy="444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merican Diabetes Association Announces Research Grant Award Recipients">
            <a:extLst>
              <a:ext uri="{FF2B5EF4-FFF2-40B4-BE49-F238E27FC236}">
                <a16:creationId xmlns:a16="http://schemas.microsoft.com/office/drawing/2014/main" id="{A02807B6-E66E-9142-A709-0F4CAD106903}"/>
              </a:ext>
            </a:extLst>
          </p:cNvPr>
          <p:cNvPicPr>
            <a:picLocks noChangeAspect="1" noChangeArrowheads="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821557" y="6301135"/>
            <a:ext cx="1493456" cy="418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585761"/>
      </p:ext>
    </p:extLst>
  </p:cSld>
  <p:clrMap bg1="lt1" tx1="dk1" bg2="lt2" tx2="dk2" accent1="accent1" accent2="accent2" accent3="accent3" accent4="accent4" accent5="accent5" accent6="accent6" hlink="hlink" folHlink="folHlink"/>
  <p:sldLayoutIdLst>
    <p:sldLayoutId id="2147483860" r:id="rId1"/>
    <p:sldLayoutId id="2147483862" r:id="rId2"/>
    <p:sldLayoutId id="2147483863" r:id="rId3"/>
    <p:sldLayoutId id="2147483864" r:id="rId4"/>
    <p:sldLayoutId id="2147483867" r:id="rId5"/>
    <p:sldLayoutId id="2147483919" r:id="rId6"/>
    <p:sldLayoutId id="2147483920"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F51A34-F108-4CB6-9D61-7D4B441B745F}"/>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C79B737-F857-4CF8-8BD9-2DC3D0D4E7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a:extLst>
              <a:ext uri="{FF2B5EF4-FFF2-40B4-BE49-F238E27FC236}">
                <a16:creationId xmlns:a16="http://schemas.microsoft.com/office/drawing/2014/main" id="{FE9A1B34-7E92-465F-923D-FA12E13F547C}"/>
              </a:ext>
            </a:extLst>
          </p:cNvPr>
          <p:cNvSpPr txBox="1"/>
          <p:nvPr userDrawn="1"/>
        </p:nvSpPr>
        <p:spPr>
          <a:xfrm>
            <a:off x="5182096" y="6479397"/>
            <a:ext cx="1827808" cy="276999"/>
          </a:xfrm>
          <a:prstGeom prst="rect">
            <a:avLst/>
          </a:prstGeom>
          <a:noFill/>
        </p:spPr>
        <p:txBody>
          <a:bodyPr wrap="none" rtlCol="0">
            <a:spAutoFit/>
          </a:bodyPr>
          <a:lstStyle/>
          <a:p>
            <a:r>
              <a:rPr lang="en-US" sz="1200" i="1" dirty="0">
                <a:solidFill>
                  <a:schemeClr val="bg1">
                    <a:lumMod val="50000"/>
                  </a:schemeClr>
                </a:solidFill>
              </a:rPr>
              <a:t>Copyright ADA/EASD 2022</a:t>
            </a:r>
          </a:p>
        </p:txBody>
      </p:sp>
      <p:pic>
        <p:nvPicPr>
          <p:cNvPr id="1028" name="Picture 4" descr="Welcome | EASD">
            <a:extLst>
              <a:ext uri="{FF2B5EF4-FFF2-40B4-BE49-F238E27FC236}">
                <a16:creationId xmlns:a16="http://schemas.microsoft.com/office/drawing/2014/main" id="{95FAD5A2-8590-204A-9D4D-7EE0A3311E14}"/>
              </a:ext>
            </a:extLst>
          </p:cNvPr>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8830443" y="6343795"/>
            <a:ext cx="2540000" cy="444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merican Diabetes Association Announces Research Grant Award Recipients">
            <a:extLst>
              <a:ext uri="{FF2B5EF4-FFF2-40B4-BE49-F238E27FC236}">
                <a16:creationId xmlns:a16="http://schemas.microsoft.com/office/drawing/2014/main" id="{A02807B6-E66E-9142-A709-0F4CAD106903}"/>
              </a:ext>
            </a:extLst>
          </p:cNvPr>
          <p:cNvPicPr>
            <a:picLocks noChangeAspect="1" noChangeArrowheads="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821557" y="6370205"/>
            <a:ext cx="1493456" cy="418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761108"/>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4.xml"/><Relationship Id="rId5" Type="http://schemas.openxmlformats.org/officeDocument/2006/relationships/image" Target="../media/image168.png"/><Relationship Id="rId4" Type="http://schemas.openxmlformats.org/officeDocument/2006/relationships/image" Target="../media/image167.png"/></Relationships>
</file>

<file path=ppt/slides/_rels/slide10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4.xml"/><Relationship Id="rId5" Type="http://schemas.openxmlformats.org/officeDocument/2006/relationships/image" Target="../media/image172.png"/><Relationship Id="rId4" Type="http://schemas.openxmlformats.org/officeDocument/2006/relationships/image" Target="../media/image171.png"/></Relationships>
</file>

<file path=ppt/slides/_rels/slide10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4.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103.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png"/><Relationship Id="rId17" Type="http://schemas.openxmlformats.org/officeDocument/2006/relationships/image" Target="../media/image25.jpeg"/><Relationship Id="rId2" Type="http://schemas.openxmlformats.org/officeDocument/2006/relationships/image" Target="../media/image10.jpeg"/><Relationship Id="rId16"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e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hyperlink" Target="https://doi.org/10.1007/s00125-022-05787-2" TargetMode="External"/><Relationship Id="rId2" Type="http://schemas.openxmlformats.org/officeDocument/2006/relationships/hyperlink" Target="https://diabetologia-journal.org/wpcontent/uploads/2022/09/ADAEASDConsensusReport.pdf"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png"/><Relationship Id="rId17" Type="http://schemas.openxmlformats.org/officeDocument/2006/relationships/image" Target="../media/image25.jpeg"/><Relationship Id="rId2" Type="http://schemas.openxmlformats.org/officeDocument/2006/relationships/image" Target="../media/image10.jpeg"/><Relationship Id="rId16"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e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5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1.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100.png"/><Relationship Id="rId4" Type="http://schemas.openxmlformats.org/officeDocument/2006/relationships/image" Target="../media/image99.png"/></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6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emf"/><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110.emf"/><Relationship Id="rId5" Type="http://schemas.openxmlformats.org/officeDocument/2006/relationships/image" Target="../media/image109.png"/><Relationship Id="rId4" Type="http://schemas.openxmlformats.org/officeDocument/2006/relationships/image" Target="../media/image10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115.png"/><Relationship Id="rId4" Type="http://schemas.openxmlformats.org/officeDocument/2006/relationships/image" Target="../media/image114.png"/></Relationships>
</file>

<file path=ppt/slides/_rels/slide7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4.xml"/><Relationship Id="rId5" Type="http://schemas.openxmlformats.org/officeDocument/2006/relationships/image" Target="../media/image125.png"/><Relationship Id="rId4" Type="http://schemas.openxmlformats.org/officeDocument/2006/relationships/image" Target="../media/image124.png"/></Relationships>
</file>

<file path=ppt/slides/_rels/slide8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4.xml"/><Relationship Id="rId4" Type="http://schemas.openxmlformats.org/officeDocument/2006/relationships/image" Target="../media/image127.png"/></Relationships>
</file>

<file path=ppt/slides/_rels/slide8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25.png"/><Relationship Id="rId1" Type="http://schemas.openxmlformats.org/officeDocument/2006/relationships/slideLayout" Target="../slideLayouts/slideLayout4.xml"/><Relationship Id="rId4" Type="http://schemas.openxmlformats.org/officeDocument/2006/relationships/image" Target="../media/image127.png"/></Relationships>
</file>

<file path=ppt/slides/_rels/slide8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5.png"/><Relationship Id="rId1" Type="http://schemas.openxmlformats.org/officeDocument/2006/relationships/slideLayout" Target="../slideLayouts/slideLayout4.xml"/><Relationship Id="rId4" Type="http://schemas.openxmlformats.org/officeDocument/2006/relationships/image" Target="../media/image1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5.png"/><Relationship Id="rId1" Type="http://schemas.openxmlformats.org/officeDocument/2006/relationships/slideLayout" Target="../slideLayouts/slideLayout4.xml"/><Relationship Id="rId4" Type="http://schemas.openxmlformats.org/officeDocument/2006/relationships/image" Target="../media/image127.png"/></Relationships>
</file>

<file path=ppt/slides/_rels/slide9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30.png"/><Relationship Id="rId1" Type="http://schemas.openxmlformats.org/officeDocument/2006/relationships/slideLayout" Target="../slideLayouts/slideLayout4.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92.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31.png"/><Relationship Id="rId2" Type="http://schemas.openxmlformats.org/officeDocument/2006/relationships/image" Target="../media/image101.png"/><Relationship Id="rId1" Type="http://schemas.openxmlformats.org/officeDocument/2006/relationships/slideLayout" Target="../slideLayouts/slideLayout4.xml"/><Relationship Id="rId6" Type="http://schemas.openxmlformats.org/officeDocument/2006/relationships/image" Target="../media/image97.png"/><Relationship Id="rId5" Type="http://schemas.openxmlformats.org/officeDocument/2006/relationships/image" Target="../media/image104.png"/><Relationship Id="rId4" Type="http://schemas.openxmlformats.org/officeDocument/2006/relationships/image" Target="../media/image103.png"/></Relationships>
</file>

<file path=ppt/slides/_rels/slide9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4.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9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4.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9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4.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9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4.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97.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image" Target="../media/image152.png"/><Relationship Id="rId1" Type="http://schemas.openxmlformats.org/officeDocument/2006/relationships/slideLayout" Target="../slideLayouts/slideLayout4.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9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4.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9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832" y="826131"/>
            <a:ext cx="11763910" cy="1475280"/>
          </a:xfrm>
        </p:spPr>
        <p:txBody>
          <a:bodyPr>
            <a:noAutofit/>
          </a:bodyPr>
          <a:lstStyle/>
          <a:p>
            <a:r>
              <a:rPr lang="en-US" sz="4000" dirty="0"/>
              <a:t>Joint ADA/EASD—Management of </a:t>
            </a:r>
            <a:r>
              <a:rPr lang="en-US" sz="4000" dirty="0" err="1"/>
              <a:t>Hyperglycaemia</a:t>
            </a:r>
            <a:r>
              <a:rPr lang="en-US" sz="4000" dirty="0"/>
              <a:t> in Type 2 Diabetes</a:t>
            </a:r>
            <a:br>
              <a:rPr lang="en-GB" sz="3200" dirty="0"/>
            </a:br>
            <a:endParaRPr lang="en-US" sz="3200" dirty="0"/>
          </a:p>
        </p:txBody>
      </p:sp>
      <p:sp>
        <p:nvSpPr>
          <p:cNvPr id="5" name="Content Placeholder 4">
            <a:extLst>
              <a:ext uri="{FF2B5EF4-FFF2-40B4-BE49-F238E27FC236}">
                <a16:creationId xmlns:a16="http://schemas.microsoft.com/office/drawing/2014/main" id="{FEB87E86-22F2-43D6-94FF-782D338B1741}"/>
              </a:ext>
            </a:extLst>
          </p:cNvPr>
          <p:cNvSpPr>
            <a:spLocks noGrp="1"/>
          </p:cNvSpPr>
          <p:nvPr>
            <p:ph idx="1"/>
          </p:nvPr>
        </p:nvSpPr>
        <p:spPr>
          <a:xfrm>
            <a:off x="509673" y="2763748"/>
            <a:ext cx="11072751" cy="3134678"/>
          </a:xfrm>
        </p:spPr>
        <p:txBody>
          <a:bodyPr>
            <a:normAutofit/>
          </a:bodyPr>
          <a:lstStyle/>
          <a:p>
            <a:pPr marL="0" indent="0">
              <a:buNone/>
            </a:pPr>
            <a:r>
              <a:rPr lang="en-US" sz="2800" b="1" dirty="0"/>
              <a:t>Friday, September 23, 2022</a:t>
            </a:r>
            <a:endParaRPr lang="en-GB" sz="2800" dirty="0"/>
          </a:p>
          <a:p>
            <a:pPr marL="0" indent="0">
              <a:buNone/>
            </a:pPr>
            <a:r>
              <a:rPr lang="en-US" sz="2800" b="1" dirty="0"/>
              <a:t>12:15 – 13:45 </a:t>
            </a:r>
            <a:r>
              <a:rPr lang="en-GB" sz="2800" b="1" dirty="0"/>
              <a:t>CEST</a:t>
            </a:r>
            <a:endParaRPr lang="en-GB" sz="2800" dirty="0"/>
          </a:p>
          <a:p>
            <a:endParaRPr lang="en-US" sz="2800" b="1" dirty="0"/>
          </a:p>
          <a:p>
            <a:pPr marL="0" indent="0">
              <a:buNone/>
            </a:pPr>
            <a:r>
              <a:rPr lang="en-US" sz="2800" b="1" dirty="0"/>
              <a:t>Co-Chair: John B. </a:t>
            </a:r>
            <a:r>
              <a:rPr lang="en-US" sz="2800" b="1" dirty="0" err="1"/>
              <a:t>Buse</a:t>
            </a:r>
            <a:r>
              <a:rPr lang="en-US" sz="2800" b="1" dirty="0"/>
              <a:t>, MD, PhD </a:t>
            </a:r>
            <a:endParaRPr lang="en-GB" sz="2800" dirty="0"/>
          </a:p>
          <a:p>
            <a:pPr marL="0" indent="0">
              <a:buNone/>
            </a:pPr>
            <a:r>
              <a:rPr lang="en-US" sz="2800" b="1" dirty="0"/>
              <a:t>Co-Chair: Melanie J. Davies, MB ChB, MD</a:t>
            </a:r>
            <a:endParaRPr lang="en-US" sz="2800" dirty="0"/>
          </a:p>
        </p:txBody>
      </p:sp>
      <p:sp>
        <p:nvSpPr>
          <p:cNvPr id="4" name="TextBox 3">
            <a:extLst>
              <a:ext uri="{FF2B5EF4-FFF2-40B4-BE49-F238E27FC236}">
                <a16:creationId xmlns:a16="http://schemas.microsoft.com/office/drawing/2014/main" id="{612AF33D-4410-B0F6-E9A2-26285FE70023}"/>
              </a:ext>
            </a:extLst>
          </p:cNvPr>
          <p:cNvSpPr txBox="1"/>
          <p:nvPr/>
        </p:nvSpPr>
        <p:spPr>
          <a:xfrm>
            <a:off x="85958" y="5447094"/>
            <a:ext cx="12020085" cy="584775"/>
          </a:xfrm>
          <a:prstGeom prst="rect">
            <a:avLst/>
          </a:prstGeom>
          <a:noFill/>
        </p:spPr>
        <p:txBody>
          <a:bodyPr wrap="none" rtlCol="0">
            <a:spAutoFit/>
          </a:bodyPr>
          <a:lstStyle/>
          <a:p>
            <a:pPr algn="ctr">
              <a:spcAft>
                <a:spcPts val="600"/>
              </a:spcAft>
            </a:pPr>
            <a:r>
              <a:rPr lang="en-US" sz="1600" b="0" i="0" u="none" strike="noStrike" spc="-50" dirty="0">
                <a:effectLst/>
                <a:latin typeface="Calibri" panose="020F0502020204030204" pitchFamily="34" charset="0"/>
              </a:rPr>
              <a:t>Davies MJ, Aroda VR, Collins BS, Gabbay RA, Green J, Maruthur NM, Rosas SE, Del Prato S, Mathieu C, Mingrone G, Rossing P, </a:t>
            </a:r>
            <a:r>
              <a:rPr lang="en-US" sz="1600" b="0" i="0" u="none" strike="noStrike" spc="-50" dirty="0" err="1">
                <a:effectLst/>
                <a:latin typeface="Calibri" panose="020F0502020204030204" pitchFamily="34" charset="0"/>
              </a:rPr>
              <a:t>Tankova</a:t>
            </a:r>
            <a:r>
              <a:rPr lang="en-US" sz="1600" b="0" i="0" u="none" strike="noStrike" spc="-50" dirty="0">
                <a:effectLst/>
                <a:latin typeface="Calibri" panose="020F0502020204030204" pitchFamily="34" charset="0"/>
              </a:rPr>
              <a:t> T, Tsapas A, Buse JB</a:t>
            </a:r>
            <a:br>
              <a:rPr lang="en-US" sz="1600" b="0" i="0" u="none" strike="noStrike" spc="-50" dirty="0">
                <a:effectLst/>
                <a:latin typeface="Calibri" panose="020F0502020204030204" pitchFamily="34" charset="0"/>
              </a:rPr>
            </a:br>
            <a:r>
              <a:rPr lang="en-US" sz="1600" b="0" i="1" u="none" strike="noStrike" spc="-50" dirty="0">
                <a:effectLst/>
                <a:latin typeface="Calibri" panose="020F0502020204030204" pitchFamily="34" charset="0"/>
              </a:rPr>
              <a:t>Diabetes Care </a:t>
            </a:r>
            <a:r>
              <a:rPr lang="en-US" sz="1600" b="0" i="0" u="none" strike="noStrike" spc="-50" dirty="0">
                <a:effectLst/>
                <a:latin typeface="Calibri" panose="020F0502020204030204" pitchFamily="34" charset="0"/>
              </a:rPr>
              <a:t>2022; https://doi.org/10.2337/dci22-0034. </a:t>
            </a:r>
            <a:r>
              <a:rPr lang="en-US" sz="1600" b="0" i="1" u="none" strike="noStrike" spc="-50" dirty="0" err="1">
                <a:effectLst/>
                <a:latin typeface="Calibri" panose="020F0502020204030204" pitchFamily="34" charset="0"/>
              </a:rPr>
              <a:t>Diabetologia</a:t>
            </a:r>
            <a:r>
              <a:rPr lang="en-US" sz="1600" b="0" i="1" u="none" strike="noStrike" spc="-50" dirty="0">
                <a:effectLst/>
                <a:latin typeface="Calibri" panose="020F0502020204030204" pitchFamily="34" charset="0"/>
              </a:rPr>
              <a:t> </a:t>
            </a:r>
            <a:r>
              <a:rPr lang="en-US" sz="1600" b="0" i="0" u="none" strike="noStrike" spc="-50" dirty="0">
                <a:effectLst/>
                <a:latin typeface="Calibri" panose="020F0502020204030204" pitchFamily="34" charset="0"/>
              </a:rPr>
              <a:t>2022; </a:t>
            </a:r>
            <a:r>
              <a:rPr lang="en-US" sz="1600" b="0" i="0" strike="noStrike" spc="-50" dirty="0">
                <a:effectLst/>
                <a:latin typeface="Calibri" panose="020F0502020204030204" pitchFamily="34" charset="0"/>
              </a:rPr>
              <a:t>https://</a:t>
            </a:r>
            <a:r>
              <a:rPr lang="en-US" sz="1600" b="0" i="0" strike="noStrike" spc="-50" dirty="0" err="1">
                <a:effectLst/>
                <a:latin typeface="Calibri" panose="020F0502020204030204" pitchFamily="34" charset="0"/>
              </a:rPr>
              <a:t>doi.org</a:t>
            </a:r>
            <a:r>
              <a:rPr lang="en-US" sz="1600" b="0" i="0" strike="noStrike" spc="-50" dirty="0">
                <a:effectLst/>
                <a:latin typeface="Calibri" panose="020F0502020204030204" pitchFamily="34" charset="0"/>
              </a:rPr>
              <a:t>/10.1007/s00125-022-05787-2.</a:t>
            </a:r>
            <a:endParaRPr lang="en-US" sz="1600" i="1" spc="-50" dirty="0"/>
          </a:p>
        </p:txBody>
      </p:sp>
    </p:spTree>
    <p:extLst>
      <p:ext uri="{BB962C8B-B14F-4D97-AF65-F5344CB8AC3E}">
        <p14:creationId xmlns:p14="http://schemas.microsoft.com/office/powerpoint/2010/main" val="13659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Key points to emphasise</a:t>
            </a:r>
          </a:p>
        </p:txBody>
      </p:sp>
      <p:sp>
        <p:nvSpPr>
          <p:cNvPr id="3" name="Content Placeholder 2"/>
          <p:cNvSpPr>
            <a:spLocks noGrp="1"/>
          </p:cNvSpPr>
          <p:nvPr>
            <p:ph idx="1"/>
          </p:nvPr>
        </p:nvSpPr>
        <p:spPr>
          <a:xfrm>
            <a:off x="467069" y="1665304"/>
            <a:ext cx="10618854" cy="4320716"/>
          </a:xfrm>
        </p:spPr>
        <p:txBody>
          <a:bodyPr>
            <a:normAutofit/>
          </a:bodyPr>
          <a:lstStyle/>
          <a:p>
            <a:pPr marL="0" indent="0">
              <a:lnSpc>
                <a:spcPct val="100000"/>
              </a:lnSpc>
              <a:spcBef>
                <a:spcPts val="1200"/>
              </a:spcBef>
              <a:buNone/>
            </a:pPr>
            <a:r>
              <a:rPr lang="en-GB" sz="3300" dirty="0"/>
              <a:t>Informed by evidence generated in the past 3 years </a:t>
            </a:r>
          </a:p>
          <a:p>
            <a:pPr marL="0" indent="0">
              <a:lnSpc>
                <a:spcPct val="100000"/>
              </a:lnSpc>
              <a:spcBef>
                <a:spcPts val="1200"/>
              </a:spcBef>
              <a:buNone/>
            </a:pPr>
            <a:r>
              <a:rPr lang="en-GB" sz="3300" dirty="0"/>
              <a:t>Greater focus on social determinants of health and systems and equality of care </a:t>
            </a:r>
          </a:p>
          <a:p>
            <a:pPr marL="0" indent="0">
              <a:lnSpc>
                <a:spcPct val="100000"/>
              </a:lnSpc>
              <a:spcBef>
                <a:spcPts val="1200"/>
              </a:spcBef>
              <a:buNone/>
            </a:pPr>
            <a:r>
              <a:rPr lang="en-GB" sz="3300" dirty="0"/>
              <a:t>Emphasis on holistic person-centred care</a:t>
            </a:r>
          </a:p>
          <a:p>
            <a:pPr marL="0" indent="0">
              <a:lnSpc>
                <a:spcPct val="100000"/>
              </a:lnSpc>
              <a:spcBef>
                <a:spcPts val="1200"/>
              </a:spcBef>
              <a:buNone/>
            </a:pPr>
            <a:r>
              <a:rPr lang="en-GB" sz="3300" dirty="0"/>
              <a:t>Greater focus on weight goals as an essential component of comprehensive care</a:t>
            </a:r>
          </a:p>
          <a:p>
            <a:pPr marL="0" indent="0">
              <a:lnSpc>
                <a:spcPct val="100000"/>
              </a:lnSpc>
              <a:spcBef>
                <a:spcPts val="1200"/>
              </a:spcBef>
              <a:buNone/>
            </a:pPr>
            <a:r>
              <a:rPr lang="en-GB" sz="3300" dirty="0"/>
              <a:t>Consolidation of evidence from CVOTs </a:t>
            </a:r>
          </a:p>
          <a:p>
            <a:pPr>
              <a:lnSpc>
                <a:spcPct val="100000"/>
              </a:lnSpc>
              <a:spcBef>
                <a:spcPts val="1200"/>
              </a:spcBef>
            </a:pPr>
            <a:endParaRPr lang="en-GB" dirty="0"/>
          </a:p>
          <a:p>
            <a:pPr>
              <a:lnSpc>
                <a:spcPct val="100000"/>
              </a:lnSpc>
              <a:spcBef>
                <a:spcPts val="1200"/>
              </a:spcBef>
            </a:pPr>
            <a:endParaRPr lang="en-GB" dirty="0"/>
          </a:p>
        </p:txBody>
      </p:sp>
      <p:sp>
        <p:nvSpPr>
          <p:cNvPr id="5" name="TextBox 4">
            <a:extLst>
              <a:ext uri="{FF2B5EF4-FFF2-40B4-BE49-F238E27FC236}">
                <a16:creationId xmlns:a16="http://schemas.microsoft.com/office/drawing/2014/main" id="{EF0FC661-A201-B703-1C66-87EAA42E07D1}"/>
              </a:ext>
            </a:extLst>
          </p:cNvPr>
          <p:cNvSpPr txBox="1"/>
          <p:nvPr/>
        </p:nvSpPr>
        <p:spPr>
          <a:xfrm>
            <a:off x="2269013" y="6223822"/>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63579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ctor graphics&#10;&#10;Description automatically generated">
            <a:extLst>
              <a:ext uri="{FF2B5EF4-FFF2-40B4-BE49-F238E27FC236}">
                <a16:creationId xmlns:a16="http://schemas.microsoft.com/office/drawing/2014/main" id="{97101BEC-C46B-B274-4CCD-79FC4064D8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000" y="0"/>
            <a:ext cx="11840000" cy="6660000"/>
          </a:xfrm>
          <a:prstGeom prst="rect">
            <a:avLst/>
          </a:prstGeom>
        </p:spPr>
      </p:pic>
      <p:pic>
        <p:nvPicPr>
          <p:cNvPr id="5" name="Picture 4" descr="Graphical user interface, text&#10;&#10;Description automatically generated with medium confidence">
            <a:extLst>
              <a:ext uri="{FF2B5EF4-FFF2-40B4-BE49-F238E27FC236}">
                <a16:creationId xmlns:a16="http://schemas.microsoft.com/office/drawing/2014/main" id="{D61CC70F-627E-6A82-4B67-2F654A1B3E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000" y="0"/>
            <a:ext cx="11840000" cy="6660000"/>
          </a:xfrm>
          <a:prstGeom prst="rect">
            <a:avLst/>
          </a:prstGeom>
        </p:spPr>
      </p:pic>
      <p:pic>
        <p:nvPicPr>
          <p:cNvPr id="7" name="Picture 6" descr="Graphical user interface, application, chat or text message, Teams&#10;&#10;Description automatically generated">
            <a:extLst>
              <a:ext uri="{FF2B5EF4-FFF2-40B4-BE49-F238E27FC236}">
                <a16:creationId xmlns:a16="http://schemas.microsoft.com/office/drawing/2014/main" id="{B2BBFF61-ABFA-1D7C-3126-B4AC7CA630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000" y="0"/>
            <a:ext cx="11840000" cy="6660000"/>
          </a:xfrm>
          <a:prstGeom prst="rect">
            <a:avLst/>
          </a:prstGeom>
        </p:spPr>
      </p:pic>
      <p:pic>
        <p:nvPicPr>
          <p:cNvPr id="9" name="Picture 8" descr="Graphical user interface, text&#10;&#10;Description automatically generated">
            <a:extLst>
              <a:ext uri="{FF2B5EF4-FFF2-40B4-BE49-F238E27FC236}">
                <a16:creationId xmlns:a16="http://schemas.microsoft.com/office/drawing/2014/main" id="{DE58BF6A-2A0B-D1B1-FC1D-A01EF09389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000" y="0"/>
            <a:ext cx="11840000" cy="6660000"/>
          </a:xfrm>
          <a:prstGeom prst="rect">
            <a:avLst/>
          </a:prstGeom>
        </p:spPr>
      </p:pic>
      <p:sp>
        <p:nvSpPr>
          <p:cNvPr id="4" name="TextBox 3">
            <a:extLst>
              <a:ext uri="{FF2B5EF4-FFF2-40B4-BE49-F238E27FC236}">
                <a16:creationId xmlns:a16="http://schemas.microsoft.com/office/drawing/2014/main" id="{AE8AC538-80A1-99A6-AF1A-C3CD1F250794}"/>
              </a:ext>
            </a:extLst>
          </p:cNvPr>
          <p:cNvSpPr txBox="1"/>
          <p:nvPr/>
        </p:nvSpPr>
        <p:spPr>
          <a:xfrm>
            <a:off x="2269013" y="6182946"/>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62158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vector graphics&#10;&#10;Description automatically generated">
            <a:extLst>
              <a:ext uri="{FF2B5EF4-FFF2-40B4-BE49-F238E27FC236}">
                <a16:creationId xmlns:a16="http://schemas.microsoft.com/office/drawing/2014/main" id="{7687BCFF-E74A-009C-038E-50EB7ABCC7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000" y="0"/>
            <a:ext cx="11648000" cy="6552000"/>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EE8C36B6-601B-4153-D9B1-4C895B3A2C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000" y="0"/>
            <a:ext cx="11648000" cy="6552000"/>
          </a:xfrm>
          <a:prstGeom prst="rect">
            <a:avLst/>
          </a:prstGeom>
        </p:spPr>
      </p:pic>
      <p:pic>
        <p:nvPicPr>
          <p:cNvPr id="7" name="Picture 6" descr="Graphical user interface, text&#10;&#10;Description automatically generated">
            <a:extLst>
              <a:ext uri="{FF2B5EF4-FFF2-40B4-BE49-F238E27FC236}">
                <a16:creationId xmlns:a16="http://schemas.microsoft.com/office/drawing/2014/main" id="{FFFAC496-E118-F889-274D-45277722E1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00" y="0"/>
            <a:ext cx="11648000" cy="6552000"/>
          </a:xfrm>
          <a:prstGeom prst="rect">
            <a:avLst/>
          </a:prstGeom>
        </p:spPr>
      </p:pic>
      <p:pic>
        <p:nvPicPr>
          <p:cNvPr id="9" name="Picture 8" descr="Graphical user interface&#10;&#10;Description automatically generated with low confidence">
            <a:extLst>
              <a:ext uri="{FF2B5EF4-FFF2-40B4-BE49-F238E27FC236}">
                <a16:creationId xmlns:a16="http://schemas.microsoft.com/office/drawing/2014/main" id="{6C85B2D2-BC97-FEDE-6838-7BF6533B2D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00" y="0"/>
            <a:ext cx="11648000" cy="6552000"/>
          </a:xfrm>
          <a:prstGeom prst="rect">
            <a:avLst/>
          </a:prstGeom>
        </p:spPr>
      </p:pic>
      <p:sp>
        <p:nvSpPr>
          <p:cNvPr id="4" name="TextBox 3">
            <a:extLst>
              <a:ext uri="{FF2B5EF4-FFF2-40B4-BE49-F238E27FC236}">
                <a16:creationId xmlns:a16="http://schemas.microsoft.com/office/drawing/2014/main" id="{7A5D3267-4DF4-4574-45BD-203BA698F5F8}"/>
              </a:ext>
            </a:extLst>
          </p:cNvPr>
          <p:cNvSpPr txBox="1"/>
          <p:nvPr/>
        </p:nvSpPr>
        <p:spPr>
          <a:xfrm>
            <a:off x="2192813" y="6233347"/>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121624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medium confidence">
            <a:extLst>
              <a:ext uri="{FF2B5EF4-FFF2-40B4-BE49-F238E27FC236}">
                <a16:creationId xmlns:a16="http://schemas.microsoft.com/office/drawing/2014/main" id="{79930A77-1B76-C757-D129-3332D73641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picture containing text, vector graphics&#10;&#10;Description automatically generated">
            <a:extLst>
              <a:ext uri="{FF2B5EF4-FFF2-40B4-BE49-F238E27FC236}">
                <a16:creationId xmlns:a16="http://schemas.microsoft.com/office/drawing/2014/main" id="{61C74CDC-2E6B-E56B-9FE4-4864311472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A1C6D375-E2D3-385F-59EF-BD9B72D2F9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0D9DAAC8-EC1D-4075-20E6-CB92B9E5E2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Text&#10;&#10;Description automatically generated with low confidence">
            <a:extLst>
              <a:ext uri="{FF2B5EF4-FFF2-40B4-BE49-F238E27FC236}">
                <a16:creationId xmlns:a16="http://schemas.microsoft.com/office/drawing/2014/main" id="{A44B323E-F5C4-5721-A7AE-1B5969CABE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9501AAB-500B-86FA-F924-6607330EEAE4}"/>
              </a:ext>
            </a:extLst>
          </p:cNvPr>
          <p:cNvSpPr txBox="1"/>
          <p:nvPr/>
        </p:nvSpPr>
        <p:spPr>
          <a:xfrm>
            <a:off x="2269013" y="6252397"/>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11467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7D0A1141-EBF7-C648-F97E-C45C326082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B1410DF-FB30-5FFC-7620-113DF304A317}"/>
              </a:ext>
            </a:extLst>
          </p:cNvPr>
          <p:cNvSpPr txBox="1"/>
          <p:nvPr/>
        </p:nvSpPr>
        <p:spPr>
          <a:xfrm>
            <a:off x="2288063" y="6242872"/>
            <a:ext cx="6434775" cy="692497"/>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a:p>
            <a:pPr algn="ctr">
              <a:spcAft>
                <a:spcPts val="600"/>
              </a:spcAft>
            </a:pPr>
            <a:r>
              <a:rPr lang="en-US" sz="900" b="0" i="0" strike="noStrike" dirty="0">
                <a:effectLst/>
                <a:latin typeface="Calibri" panose="020F0502020204030204" pitchFamily="34" charset="0"/>
              </a:rPr>
              <a:t>.</a:t>
            </a:r>
            <a:endParaRPr lang="en-US" sz="900" i="1" dirty="0"/>
          </a:p>
        </p:txBody>
      </p:sp>
    </p:spTree>
    <p:extLst>
      <p:ext uri="{BB962C8B-B14F-4D97-AF65-F5344CB8AC3E}">
        <p14:creationId xmlns:p14="http://schemas.microsoft.com/office/powerpoint/2010/main" val="330126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767" y="469350"/>
            <a:ext cx="11078632" cy="1143000"/>
          </a:xfrm>
        </p:spPr>
        <p:txBody>
          <a:bodyPr>
            <a:noAutofit/>
          </a:bodyPr>
          <a:lstStyle/>
          <a:p>
            <a:pPr>
              <a:spcAft>
                <a:spcPts val="300"/>
              </a:spcAft>
            </a:pPr>
            <a:r>
              <a:rPr lang="en-US" sz="4000" dirty="0"/>
              <a:t>Key Knowledge Gaps and A Call to Action</a:t>
            </a:r>
            <a:endParaRPr lang="en-GB" sz="4000" dirty="0"/>
          </a:p>
        </p:txBody>
      </p:sp>
      <p:sp>
        <p:nvSpPr>
          <p:cNvPr id="3" name="Content Placeholder 2"/>
          <p:cNvSpPr>
            <a:spLocks noGrp="1"/>
          </p:cNvSpPr>
          <p:nvPr>
            <p:ph idx="1"/>
          </p:nvPr>
        </p:nvSpPr>
        <p:spPr/>
        <p:txBody>
          <a:bodyPr>
            <a:normAutofit/>
          </a:bodyPr>
          <a:lstStyle/>
          <a:p>
            <a:pPr marL="0" indent="0">
              <a:buNone/>
            </a:pPr>
            <a:r>
              <a:rPr lang="en-US" sz="2800" b="1" dirty="0"/>
              <a:t>John B Buse, MD, PhD</a:t>
            </a:r>
          </a:p>
          <a:p>
            <a:pPr marL="0" indent="0">
              <a:buNone/>
            </a:pPr>
            <a:r>
              <a:rPr lang="en-US" sz="2800" b="1" dirty="0"/>
              <a:t>University of North Carolina School of Medicine</a:t>
            </a:r>
          </a:p>
          <a:p>
            <a:pPr marL="0" indent="0">
              <a:buNone/>
            </a:pPr>
            <a:r>
              <a:rPr lang="en-US" sz="2800" b="1" dirty="0"/>
              <a:t>Chapel Hill, NC USA </a:t>
            </a:r>
            <a:endParaRPr lang="en-GB" sz="2800" dirty="0"/>
          </a:p>
          <a:p>
            <a:endParaRPr lang="en-GB" sz="2800" dirty="0"/>
          </a:p>
        </p:txBody>
      </p:sp>
      <p:sp>
        <p:nvSpPr>
          <p:cNvPr id="5" name="TextBox 4">
            <a:extLst>
              <a:ext uri="{FF2B5EF4-FFF2-40B4-BE49-F238E27FC236}">
                <a16:creationId xmlns:a16="http://schemas.microsoft.com/office/drawing/2014/main" id="{67986573-DCDE-B613-E4A6-AA9F1156A70D}"/>
              </a:ext>
            </a:extLst>
          </p:cNvPr>
          <p:cNvSpPr txBox="1"/>
          <p:nvPr/>
        </p:nvSpPr>
        <p:spPr>
          <a:xfrm>
            <a:off x="33041" y="5313651"/>
            <a:ext cx="12020085" cy="584775"/>
          </a:xfrm>
          <a:prstGeom prst="rect">
            <a:avLst/>
          </a:prstGeom>
          <a:noFill/>
        </p:spPr>
        <p:txBody>
          <a:bodyPr wrap="none" rtlCol="0">
            <a:spAutoFit/>
          </a:bodyPr>
          <a:lstStyle/>
          <a:p>
            <a:pPr algn="ctr">
              <a:spcAft>
                <a:spcPts val="600"/>
              </a:spcAft>
            </a:pPr>
            <a:r>
              <a:rPr lang="en-US" sz="1600" b="0" i="0" u="none" strike="noStrike" spc="-50" dirty="0">
                <a:effectLst/>
                <a:latin typeface="Calibri" panose="020F0502020204030204" pitchFamily="34" charset="0"/>
              </a:rPr>
              <a:t>Davies MJ, Aroda VR, Collins BS, Gabbay RA, Green J, Maruthur NM, Rosas SE, Del Prato S, Mathieu C, Mingrone G, Rossing P, </a:t>
            </a:r>
            <a:r>
              <a:rPr lang="en-US" sz="1600" b="0" i="0" u="none" strike="noStrike" spc="-50" dirty="0" err="1">
                <a:effectLst/>
                <a:latin typeface="Calibri" panose="020F0502020204030204" pitchFamily="34" charset="0"/>
              </a:rPr>
              <a:t>Tankova</a:t>
            </a:r>
            <a:r>
              <a:rPr lang="en-US" sz="1600" b="0" i="0" u="none" strike="noStrike" spc="-50" dirty="0">
                <a:effectLst/>
                <a:latin typeface="Calibri" panose="020F0502020204030204" pitchFamily="34" charset="0"/>
              </a:rPr>
              <a:t> T, Tsapas A, Buse JB</a:t>
            </a:r>
            <a:br>
              <a:rPr lang="en-US" sz="1600" b="0" i="0" u="none" strike="noStrike" spc="-50" dirty="0">
                <a:effectLst/>
                <a:latin typeface="Calibri" panose="020F0502020204030204" pitchFamily="34" charset="0"/>
              </a:rPr>
            </a:br>
            <a:r>
              <a:rPr lang="en-US" sz="1600" b="0" i="1" u="none" strike="noStrike" spc="-50" dirty="0">
                <a:effectLst/>
                <a:latin typeface="Calibri" panose="020F0502020204030204" pitchFamily="34" charset="0"/>
              </a:rPr>
              <a:t>Diabetes Care </a:t>
            </a:r>
            <a:r>
              <a:rPr lang="en-US" sz="1600" b="0" i="0" u="none" strike="noStrike" spc="-50" dirty="0">
                <a:effectLst/>
                <a:latin typeface="Calibri" panose="020F0502020204030204" pitchFamily="34" charset="0"/>
              </a:rPr>
              <a:t>2022; https://doi.org/10.2337/dci22-0034. </a:t>
            </a:r>
            <a:r>
              <a:rPr lang="en-US" sz="1600" b="0" i="1" u="none" strike="noStrike" spc="-50" dirty="0" err="1">
                <a:effectLst/>
                <a:latin typeface="Calibri" panose="020F0502020204030204" pitchFamily="34" charset="0"/>
              </a:rPr>
              <a:t>Diabetologia</a:t>
            </a:r>
            <a:r>
              <a:rPr lang="en-US" sz="1600" b="0" i="1" u="none" strike="noStrike" spc="-50" dirty="0">
                <a:effectLst/>
                <a:latin typeface="Calibri" panose="020F0502020204030204" pitchFamily="34" charset="0"/>
              </a:rPr>
              <a:t> </a:t>
            </a:r>
            <a:r>
              <a:rPr lang="en-US" sz="1600" b="0" i="0" u="none" strike="noStrike" spc="-50" dirty="0">
                <a:effectLst/>
                <a:latin typeface="Calibri" panose="020F0502020204030204" pitchFamily="34" charset="0"/>
              </a:rPr>
              <a:t>2022; </a:t>
            </a:r>
            <a:r>
              <a:rPr lang="en-US" sz="1600" b="0" i="0" strike="noStrike" spc="-50" dirty="0">
                <a:effectLst/>
                <a:latin typeface="Calibri" panose="020F0502020204030204" pitchFamily="34" charset="0"/>
              </a:rPr>
              <a:t>https://</a:t>
            </a:r>
            <a:r>
              <a:rPr lang="en-US" sz="1600" b="0" i="0" strike="noStrike" spc="-50" dirty="0" err="1">
                <a:effectLst/>
                <a:latin typeface="Calibri" panose="020F0502020204030204" pitchFamily="34" charset="0"/>
              </a:rPr>
              <a:t>doi.org</a:t>
            </a:r>
            <a:r>
              <a:rPr lang="en-US" sz="1600" b="0" i="0" strike="noStrike" spc="-50" dirty="0">
                <a:effectLst/>
                <a:latin typeface="Calibri" panose="020F0502020204030204" pitchFamily="34" charset="0"/>
              </a:rPr>
              <a:t>/10.1007/s00125-022-05787-2</a:t>
            </a:r>
            <a:r>
              <a:rPr lang="en-US" sz="900" b="0" i="0" strike="noStrike" spc="-50" dirty="0">
                <a:effectLst/>
                <a:latin typeface="Calibri" panose="020F0502020204030204" pitchFamily="34" charset="0"/>
              </a:rPr>
              <a:t>.</a:t>
            </a:r>
            <a:endParaRPr lang="en-US" sz="900" i="1" spc="-50" dirty="0"/>
          </a:p>
        </p:txBody>
      </p:sp>
    </p:spTree>
    <p:extLst>
      <p:ext uri="{BB962C8B-B14F-4D97-AF65-F5344CB8AC3E}">
        <p14:creationId xmlns:p14="http://schemas.microsoft.com/office/powerpoint/2010/main" val="228505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768" y="388348"/>
            <a:ext cx="11078632" cy="1143000"/>
          </a:xfrm>
        </p:spPr>
        <p:txBody>
          <a:bodyPr>
            <a:normAutofit/>
          </a:bodyPr>
          <a:lstStyle/>
          <a:p>
            <a:r>
              <a:rPr lang="en-GB" sz="4000" dirty="0"/>
              <a:t>Disclosures of Interest</a:t>
            </a:r>
          </a:p>
        </p:txBody>
      </p:sp>
      <p:sp>
        <p:nvSpPr>
          <p:cNvPr id="3" name="Content Placeholder 2"/>
          <p:cNvSpPr>
            <a:spLocks noGrp="1"/>
          </p:cNvSpPr>
          <p:nvPr>
            <p:ph idx="1"/>
          </p:nvPr>
        </p:nvSpPr>
        <p:spPr>
          <a:xfrm>
            <a:off x="509673" y="1508065"/>
            <a:ext cx="11178559" cy="4583702"/>
          </a:xfrm>
        </p:spPr>
        <p:txBody>
          <a:bodyPr>
            <a:normAutofit lnSpcReduction="10000"/>
          </a:bodyPr>
          <a:lstStyle/>
          <a:p>
            <a:pPr marL="0" indent="0" fontAlgn="t">
              <a:spcBef>
                <a:spcPts val="0"/>
              </a:spcBef>
              <a:buNone/>
              <a:defRPr/>
            </a:pPr>
            <a:r>
              <a:rPr lang="en-GB" sz="2400" b="1" dirty="0"/>
              <a:t>Advisory Panel/Consultant</a:t>
            </a:r>
            <a:r>
              <a:rPr lang="en-GB" sz="2400" dirty="0"/>
              <a:t>: </a:t>
            </a:r>
            <a:r>
              <a:rPr lang="en-US" sz="2400" dirty="0">
                <a:solidFill>
                  <a:srgbClr val="000000"/>
                </a:solidFill>
                <a:effectLst/>
                <a:ea typeface="Times New Roman" panose="02020603050405020304" pitchFamily="18" charset="0"/>
              </a:rPr>
              <a:t>Alkahest, Altimmune, Anji, AstraZeneca, Bayer, Biomea Fusion Inc, Boehringer-Ingelheim, CeQur, Cirius Therapeutics Inc, Dasman Diabetes Center (Kuwait), Eli Lilly, Fortress Biotech, GentiBio, Glycadia, Glyscend, Janssen, MannKind, Mediflix, Medscape, Mellitus Health, Moderna, Novo Nordisk, Pendulum Therapeutics, Praetego, Stability Health, Valo, Zealand Pharma</a:t>
            </a:r>
          </a:p>
          <a:p>
            <a:pPr marL="0" indent="0" fontAlgn="t">
              <a:spcBef>
                <a:spcPts val="0"/>
              </a:spcBef>
              <a:buNone/>
              <a:defRPr/>
            </a:pPr>
            <a:endParaRPr lang="en-GB" sz="2400" dirty="0"/>
          </a:p>
          <a:p>
            <a:pPr marL="0" indent="0" fontAlgn="t">
              <a:spcBef>
                <a:spcPts val="0"/>
              </a:spcBef>
              <a:buNone/>
              <a:defRPr/>
            </a:pPr>
            <a:r>
              <a:rPr lang="en-GB" sz="2400" b="1" dirty="0"/>
              <a:t>Research Support</a:t>
            </a:r>
            <a:r>
              <a:rPr lang="en-GB" sz="2400" dirty="0"/>
              <a:t>: </a:t>
            </a:r>
            <a:r>
              <a:rPr lang="en-US" sz="2400" dirty="0">
                <a:solidFill>
                  <a:srgbClr val="000000"/>
                </a:solidFill>
                <a:effectLst/>
                <a:ea typeface="Times New Roman" panose="02020603050405020304" pitchFamily="18" charset="0"/>
              </a:rPr>
              <a:t>Dexcom, NovaTarg, Novo Nordisk, Sanofi, Tolerion and vTv Therapeutics</a:t>
            </a:r>
            <a:endParaRPr lang="en-GB" sz="2400" dirty="0"/>
          </a:p>
          <a:p>
            <a:pPr marL="0" indent="0" fontAlgn="t">
              <a:spcBef>
                <a:spcPts val="0"/>
              </a:spcBef>
              <a:buNone/>
              <a:defRPr/>
            </a:pPr>
            <a:endParaRPr lang="en-GB" sz="2400" b="1" dirty="0"/>
          </a:p>
          <a:p>
            <a:pPr marL="0" indent="0" fontAlgn="t">
              <a:spcBef>
                <a:spcPts val="0"/>
              </a:spcBef>
              <a:buNone/>
              <a:defRPr/>
            </a:pPr>
            <a:r>
              <a:rPr lang="en-GB" sz="2400" b="1" dirty="0"/>
              <a:t>Speaker’s Bureau</a:t>
            </a:r>
            <a:r>
              <a:rPr lang="en-GB" sz="2400" dirty="0"/>
              <a:t>: None</a:t>
            </a:r>
          </a:p>
          <a:p>
            <a:pPr marL="0" indent="0" fontAlgn="t">
              <a:spcBef>
                <a:spcPts val="0"/>
              </a:spcBef>
              <a:buNone/>
              <a:defRPr/>
            </a:pPr>
            <a:endParaRPr lang="en-GB" sz="2400" b="1" dirty="0"/>
          </a:p>
          <a:p>
            <a:pPr marL="0" indent="0" fontAlgn="t">
              <a:spcBef>
                <a:spcPts val="0"/>
              </a:spcBef>
              <a:buNone/>
              <a:defRPr/>
            </a:pPr>
            <a:r>
              <a:rPr lang="en-GB" sz="2400" b="1" dirty="0"/>
              <a:t>Employee</a:t>
            </a:r>
            <a:r>
              <a:rPr lang="en-GB" sz="2400" dirty="0"/>
              <a:t>: None</a:t>
            </a:r>
          </a:p>
          <a:p>
            <a:pPr fontAlgn="t">
              <a:spcBef>
                <a:spcPts val="0"/>
              </a:spcBef>
              <a:defRPr/>
            </a:pPr>
            <a:endParaRPr lang="en-GB" sz="2400" dirty="0"/>
          </a:p>
          <a:p>
            <a:pPr marL="0" indent="0" fontAlgn="t">
              <a:spcBef>
                <a:spcPts val="0"/>
              </a:spcBef>
              <a:buNone/>
              <a:defRPr/>
            </a:pPr>
            <a:r>
              <a:rPr lang="en-GB" sz="2400" b="1" dirty="0"/>
              <a:t>Stocks/Shareholder</a:t>
            </a:r>
            <a:r>
              <a:rPr lang="en-GB" sz="2400" dirty="0"/>
              <a:t>: </a:t>
            </a:r>
            <a:r>
              <a:rPr lang="en-US" sz="2400" dirty="0">
                <a:solidFill>
                  <a:srgbClr val="000000"/>
                </a:solidFill>
                <a:effectLst/>
                <a:ea typeface="Times New Roman" panose="02020603050405020304" pitchFamily="18" charset="0"/>
              </a:rPr>
              <a:t>Glyscend, Mellitus Health, Pendulum Therapeutics, PhaseBio, Praetego, and Stability Health </a:t>
            </a:r>
            <a:endParaRPr lang="en-US" sz="2400" dirty="0">
              <a:effectLst/>
              <a:ea typeface="Times New Roman" panose="02020603050405020304" pitchFamily="18" charset="0"/>
            </a:endParaRPr>
          </a:p>
          <a:p>
            <a:pPr marL="0" indent="0" fontAlgn="t">
              <a:spcBef>
                <a:spcPts val="0"/>
              </a:spcBef>
              <a:buNone/>
              <a:defRPr/>
            </a:pPr>
            <a:endParaRPr lang="en-GB" sz="2400" dirty="0"/>
          </a:p>
          <a:p>
            <a:endParaRPr lang="en-GB" sz="2400" dirty="0"/>
          </a:p>
        </p:txBody>
      </p:sp>
      <p:sp>
        <p:nvSpPr>
          <p:cNvPr id="6" name="TextBox 5">
            <a:extLst>
              <a:ext uri="{FF2B5EF4-FFF2-40B4-BE49-F238E27FC236}">
                <a16:creationId xmlns:a16="http://schemas.microsoft.com/office/drawing/2014/main" id="{B67ECBF0-5213-3AC9-DE80-9F69B4F9C81A}"/>
              </a:ext>
            </a:extLst>
          </p:cNvPr>
          <p:cNvSpPr txBox="1"/>
          <p:nvPr/>
        </p:nvSpPr>
        <p:spPr>
          <a:xfrm>
            <a:off x="5989240" y="6280972"/>
            <a:ext cx="213520" cy="230832"/>
          </a:xfrm>
          <a:prstGeom prst="rect">
            <a:avLst/>
          </a:prstGeom>
          <a:noFill/>
        </p:spPr>
        <p:txBody>
          <a:bodyPr wrap="none" rtlCol="0">
            <a:spAutoFit/>
          </a:bodyPr>
          <a:lstStyle/>
          <a:p>
            <a:pPr algn="ctr">
              <a:spcAft>
                <a:spcPts val="600"/>
              </a:spcAft>
            </a:pPr>
            <a:r>
              <a:rPr lang="en-US" sz="900" b="0" i="0" strike="noStrike" dirty="0">
                <a:effectLst/>
                <a:latin typeface="Calibri" panose="020F0502020204030204" pitchFamily="34" charset="0"/>
              </a:rPr>
              <a:t>.</a:t>
            </a:r>
            <a:endParaRPr lang="en-US" sz="900" i="1" dirty="0"/>
          </a:p>
        </p:txBody>
      </p:sp>
    </p:spTree>
    <p:extLst>
      <p:ext uri="{BB962C8B-B14F-4D97-AF65-F5344CB8AC3E}">
        <p14:creationId xmlns:p14="http://schemas.microsoft.com/office/powerpoint/2010/main" val="248594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767" y="117310"/>
            <a:ext cx="11078632" cy="1143000"/>
          </a:xfrm>
        </p:spPr>
        <p:txBody>
          <a:bodyPr>
            <a:normAutofit/>
          </a:bodyPr>
          <a:lstStyle/>
          <a:p>
            <a:r>
              <a:rPr lang="en-US" sz="4000" dirty="0"/>
              <a:t>Call to Action</a:t>
            </a:r>
            <a:endParaRPr lang="en-GB" sz="4000" dirty="0"/>
          </a:p>
        </p:txBody>
      </p:sp>
      <p:sp>
        <p:nvSpPr>
          <p:cNvPr id="3" name="Content Placeholder 2"/>
          <p:cNvSpPr>
            <a:spLocks noGrp="1"/>
          </p:cNvSpPr>
          <p:nvPr>
            <p:ph idx="1"/>
          </p:nvPr>
        </p:nvSpPr>
        <p:spPr>
          <a:xfrm>
            <a:off x="503763" y="1085812"/>
            <a:ext cx="11072751" cy="4830894"/>
          </a:xfrm>
        </p:spPr>
        <p:txBody>
          <a:bodyPr>
            <a:noAutofit/>
          </a:bodyPr>
          <a:lstStyle/>
          <a:p>
            <a:pPr marL="0" indent="0">
              <a:buNone/>
            </a:pPr>
            <a:r>
              <a:rPr lang="en-US" sz="3200" dirty="0"/>
              <a:t>Reflecting on the discovery of insulin 100 years ago and the experience over the last 3 years with COVID-19   </a:t>
            </a:r>
          </a:p>
          <a:p>
            <a:pPr marL="0" indent="0">
              <a:buNone/>
            </a:pPr>
            <a:r>
              <a:rPr lang="en-US" sz="3200" dirty="0">
                <a:effectLst/>
                <a:ea typeface="Calibri" panose="020F0502020204030204" pitchFamily="34" charset="0"/>
                <a:cs typeface="Times New Roman" panose="02020603050405020304" pitchFamily="18" charset="0"/>
              </a:rPr>
              <a:t>The major opportunities to improve diabetes outcomes in the near term come from more effective implementation of best evidence through </a:t>
            </a:r>
            <a:r>
              <a:rPr lang="en-US" sz="3200" dirty="0" err="1">
                <a:effectLst/>
                <a:ea typeface="Calibri" panose="020F0502020204030204" pitchFamily="34" charset="0"/>
                <a:cs typeface="Times New Roman" panose="02020603050405020304" pitchFamily="18" charset="0"/>
              </a:rPr>
              <a:t>organisation</a:t>
            </a:r>
            <a:r>
              <a:rPr lang="en-US" sz="3200" dirty="0">
                <a:effectLst/>
                <a:ea typeface="Calibri" panose="020F0502020204030204" pitchFamily="34" charset="0"/>
                <a:cs typeface="Times New Roman" panose="02020603050405020304" pitchFamily="18" charset="0"/>
              </a:rPr>
              <a:t> of care at all levels (national to individual practices) and from addressing social determinants of health </a:t>
            </a:r>
          </a:p>
          <a:p>
            <a:pPr marL="0" indent="0">
              <a:buNone/>
            </a:pPr>
            <a:r>
              <a:rPr lang="en-US" sz="3200" dirty="0">
                <a:effectLst/>
                <a:ea typeface="Calibri" panose="020F0502020204030204" pitchFamily="34" charset="0"/>
                <a:cs typeface="Times New Roman" panose="02020603050405020304" pitchFamily="18" charset="0"/>
              </a:rPr>
              <a:t>Everyone has a role to play in better implementation with a focus on equity </a:t>
            </a:r>
          </a:p>
          <a:p>
            <a:pPr marL="0" indent="0">
              <a:buNone/>
            </a:pPr>
            <a:endParaRPr lang="en-US" sz="3200" dirty="0">
              <a:effectLst/>
              <a:ea typeface="Calibri" panose="020F0502020204030204" pitchFamily="34" charset="0"/>
              <a:cs typeface="Times New Roman" panose="02020603050405020304" pitchFamily="18" charset="0"/>
            </a:endParaRPr>
          </a:p>
          <a:p>
            <a:pPr marL="0" indent="0">
              <a:buNone/>
            </a:pPr>
            <a:endParaRPr lang="en-US" sz="3200" dirty="0"/>
          </a:p>
        </p:txBody>
      </p:sp>
      <p:sp>
        <p:nvSpPr>
          <p:cNvPr id="5" name="TextBox 4">
            <a:extLst>
              <a:ext uri="{FF2B5EF4-FFF2-40B4-BE49-F238E27FC236}">
                <a16:creationId xmlns:a16="http://schemas.microsoft.com/office/drawing/2014/main" id="{C41DCD31-188E-F7D4-E0C8-B9121FB3BA68}"/>
              </a:ext>
            </a:extLst>
          </p:cNvPr>
          <p:cNvSpPr txBox="1"/>
          <p:nvPr/>
        </p:nvSpPr>
        <p:spPr>
          <a:xfrm>
            <a:off x="2249963" y="6128572"/>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138393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767" y="117307"/>
            <a:ext cx="11078632" cy="1143000"/>
          </a:xfrm>
        </p:spPr>
        <p:txBody>
          <a:bodyPr>
            <a:normAutofit/>
          </a:bodyPr>
          <a:lstStyle/>
          <a:p>
            <a:r>
              <a:rPr lang="en-US" sz="4000" dirty="0"/>
              <a:t>Key Opportunities</a:t>
            </a:r>
            <a:endParaRPr lang="en-GB" sz="4000" dirty="0"/>
          </a:p>
        </p:txBody>
      </p:sp>
      <p:sp>
        <p:nvSpPr>
          <p:cNvPr id="3" name="Content Placeholder 2"/>
          <p:cNvSpPr>
            <a:spLocks noGrp="1"/>
          </p:cNvSpPr>
          <p:nvPr>
            <p:ph idx="1"/>
          </p:nvPr>
        </p:nvSpPr>
        <p:spPr>
          <a:xfrm>
            <a:off x="503765" y="934101"/>
            <a:ext cx="11371243" cy="3874168"/>
          </a:xfrm>
        </p:spPr>
        <p:txBody>
          <a:bodyPr>
            <a:noAutofit/>
          </a:bodyPr>
          <a:lstStyle/>
          <a:p>
            <a:pPr marR="0">
              <a:lnSpc>
                <a:spcPct val="100000"/>
              </a:lnSpc>
              <a:spcBef>
                <a:spcPts val="0"/>
              </a:spcBef>
              <a:spcAft>
                <a:spcPts val="600"/>
              </a:spcAft>
            </a:pPr>
            <a:r>
              <a:rPr lang="en-US" sz="2800" dirty="0">
                <a:effectLst/>
                <a:ea typeface="Calibri" panose="020F0502020204030204" pitchFamily="34" charset="0"/>
                <a:cs typeface="Times New Roman" panose="02020603050405020304" pitchFamily="18" charset="0"/>
              </a:rPr>
              <a:t>Basic science to bring the next generation of interventions</a:t>
            </a:r>
          </a:p>
          <a:p>
            <a:pPr marR="0">
              <a:lnSpc>
                <a:spcPct val="100000"/>
              </a:lnSpc>
              <a:spcBef>
                <a:spcPts val="0"/>
              </a:spcBef>
              <a:spcAft>
                <a:spcPts val="600"/>
              </a:spcAft>
            </a:pPr>
            <a:r>
              <a:rPr lang="en-US" sz="2800" dirty="0">
                <a:effectLst/>
                <a:ea typeface="Calibri" panose="020F0502020204030204" pitchFamily="34" charset="0"/>
                <a:cs typeface="Times New Roman" panose="02020603050405020304" pitchFamily="18" charset="0"/>
              </a:rPr>
              <a:t>Implementation science is an essential area for future work, particularly in the context of “learning health care systems” in which internal data is systematically integrated with published evidence to drive quality improvement</a:t>
            </a:r>
          </a:p>
          <a:p>
            <a:pPr marR="0">
              <a:lnSpc>
                <a:spcPct val="100000"/>
              </a:lnSpc>
              <a:spcBef>
                <a:spcPts val="0"/>
              </a:spcBef>
              <a:spcAft>
                <a:spcPts val="600"/>
              </a:spcAft>
            </a:pPr>
            <a:r>
              <a:rPr lang="en-US" sz="2800" dirty="0">
                <a:effectLst/>
                <a:ea typeface="Calibri" panose="020F0502020204030204" pitchFamily="34" charset="0"/>
                <a:cs typeface="Times New Roman" panose="02020603050405020304" pitchFamily="18" charset="0"/>
              </a:rPr>
              <a:t>Precision medicine initiatives, whether “omics”-based or focused on social determinants of health, aim to optimally target interventions based on the wide heterogeneity of the population affected by diabetes  </a:t>
            </a:r>
          </a:p>
          <a:p>
            <a:pPr marR="0">
              <a:lnSpc>
                <a:spcPct val="100000"/>
              </a:lnSpc>
              <a:spcBef>
                <a:spcPts val="0"/>
              </a:spcBef>
              <a:spcAft>
                <a:spcPts val="600"/>
              </a:spcAft>
            </a:pPr>
            <a:r>
              <a:rPr lang="en-US" sz="2800" dirty="0" err="1">
                <a:effectLst/>
                <a:ea typeface="Calibri" panose="020F0502020204030204" pitchFamily="34" charset="0"/>
                <a:cs typeface="Times New Roman" panose="02020603050405020304" pitchFamily="18" charset="0"/>
              </a:rPr>
              <a:t>Individualising</a:t>
            </a:r>
            <a:r>
              <a:rPr lang="en-US" sz="2800" dirty="0">
                <a:effectLst/>
                <a:ea typeface="Calibri" panose="020F0502020204030204" pitchFamily="34" charset="0"/>
                <a:cs typeface="Times New Roman" panose="02020603050405020304" pitchFamily="18" charset="0"/>
              </a:rPr>
              <a:t> care to make sure that the right person is getting the       right therapy at the right time independent of social determinants               of health  </a:t>
            </a:r>
          </a:p>
        </p:txBody>
      </p:sp>
      <p:sp>
        <p:nvSpPr>
          <p:cNvPr id="5" name="Content Placeholder 2"/>
          <p:cNvSpPr txBox="1">
            <a:spLocks/>
          </p:cNvSpPr>
          <p:nvPr/>
        </p:nvSpPr>
        <p:spPr>
          <a:xfrm>
            <a:off x="6655913" y="2229371"/>
            <a:ext cx="4268763" cy="38741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67"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48644EA9-A8B7-F37D-8E9E-F2E2393B80D4}"/>
              </a:ext>
            </a:extLst>
          </p:cNvPr>
          <p:cNvSpPr txBox="1"/>
          <p:nvPr/>
        </p:nvSpPr>
        <p:spPr>
          <a:xfrm>
            <a:off x="2355519" y="6165503"/>
            <a:ext cx="6434775" cy="692497"/>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a:p>
            <a:pPr algn="ctr">
              <a:spcAft>
                <a:spcPts val="600"/>
              </a:spcAft>
            </a:pPr>
            <a:r>
              <a:rPr lang="en-US" sz="900" b="0" i="0" strike="noStrike" dirty="0">
                <a:effectLst/>
                <a:latin typeface="Calibri" panose="020F0502020204030204" pitchFamily="34" charset="0"/>
              </a:rPr>
              <a:t>.</a:t>
            </a:r>
            <a:endParaRPr lang="en-US" sz="900" i="1" dirty="0"/>
          </a:p>
        </p:txBody>
      </p:sp>
    </p:spTree>
    <p:extLst>
      <p:ext uri="{BB962C8B-B14F-4D97-AF65-F5344CB8AC3E}">
        <p14:creationId xmlns:p14="http://schemas.microsoft.com/office/powerpoint/2010/main" val="195933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767" y="102553"/>
            <a:ext cx="11078632" cy="1143000"/>
          </a:xfrm>
        </p:spPr>
        <p:txBody>
          <a:bodyPr>
            <a:normAutofit/>
          </a:bodyPr>
          <a:lstStyle/>
          <a:p>
            <a:r>
              <a:rPr lang="en-US" sz="4000" dirty="0"/>
              <a:t>Key Knowledge Gaps</a:t>
            </a:r>
            <a:endParaRPr lang="en-GB" sz="4000" dirty="0"/>
          </a:p>
        </p:txBody>
      </p:sp>
      <p:sp>
        <p:nvSpPr>
          <p:cNvPr id="3" name="Content Placeholder 2"/>
          <p:cNvSpPr>
            <a:spLocks noGrp="1"/>
          </p:cNvSpPr>
          <p:nvPr>
            <p:ph idx="1"/>
          </p:nvPr>
        </p:nvSpPr>
        <p:spPr>
          <a:xfrm>
            <a:off x="503766" y="919356"/>
            <a:ext cx="7548854" cy="5333959"/>
          </a:xfrm>
        </p:spPr>
        <p:txBody>
          <a:bodyPr>
            <a:noAutofit/>
          </a:bodyPr>
          <a:lstStyle/>
          <a:p>
            <a:pPr marR="0" lvl="0">
              <a:lnSpc>
                <a:spcPct val="100000"/>
              </a:lnSpc>
              <a:spcBef>
                <a:spcPts val="0"/>
              </a:spcBef>
              <a:spcAft>
                <a:spcPts val="600"/>
              </a:spcAft>
              <a:buFont typeface="Symbol" panose="05050102010706020507" pitchFamily="18" charset="2"/>
              <a:buChar char=""/>
            </a:pPr>
            <a:r>
              <a:rPr lang="en-US" sz="2800" dirty="0">
                <a:effectLst/>
                <a:ea typeface="Calibri" panose="020F0502020204030204" pitchFamily="34" charset="0"/>
              </a:rPr>
              <a:t>Study conduct</a:t>
            </a:r>
          </a:p>
          <a:p>
            <a:pPr lvl="1">
              <a:lnSpc>
                <a:spcPct val="100000"/>
              </a:lnSpc>
              <a:spcBef>
                <a:spcPts val="0"/>
              </a:spcBef>
              <a:spcAft>
                <a:spcPts val="600"/>
              </a:spcAft>
              <a:buFont typeface="Symbol" panose="05050102010706020507" pitchFamily="18" charset="2"/>
              <a:buChar char=""/>
            </a:pPr>
            <a:r>
              <a:rPr lang="en-US" sz="2400" dirty="0">
                <a:effectLst/>
                <a:ea typeface="Calibri" panose="020F0502020204030204" pitchFamily="34" charset="0"/>
              </a:rPr>
              <a:t>Greater attention to subgroups, in particular vulnerable populations</a:t>
            </a:r>
          </a:p>
          <a:p>
            <a:pPr lvl="2">
              <a:lnSpc>
                <a:spcPct val="100000"/>
              </a:lnSpc>
              <a:spcBef>
                <a:spcPts val="0"/>
              </a:spcBef>
              <a:spcAft>
                <a:spcPts val="600"/>
              </a:spcAft>
              <a:buFont typeface="Symbol" panose="05050102010706020507" pitchFamily="18" charset="2"/>
              <a:buChar char=""/>
            </a:pPr>
            <a:r>
              <a:rPr lang="en-US" sz="2400" dirty="0">
                <a:effectLst/>
                <a:ea typeface="Calibri" panose="020F0502020204030204" pitchFamily="34" charset="0"/>
              </a:rPr>
              <a:t>Youth, frailty, &gt;75 years of age </a:t>
            </a:r>
          </a:p>
          <a:p>
            <a:pPr lvl="2">
              <a:lnSpc>
                <a:spcPct val="100000"/>
              </a:lnSpc>
              <a:spcBef>
                <a:spcPts val="0"/>
              </a:spcBef>
              <a:spcAft>
                <a:spcPts val="600"/>
              </a:spcAft>
              <a:buFont typeface="Symbol" panose="05050102010706020507" pitchFamily="18" charset="2"/>
              <a:buChar char=""/>
            </a:pPr>
            <a:r>
              <a:rPr lang="en-US" sz="2400" dirty="0">
                <a:effectLst/>
                <a:ea typeface="Calibri" panose="020F0502020204030204" pitchFamily="34" charset="0"/>
              </a:rPr>
              <a:t>Gender balance </a:t>
            </a:r>
          </a:p>
          <a:p>
            <a:pPr lvl="1">
              <a:lnSpc>
                <a:spcPct val="100000"/>
              </a:lnSpc>
              <a:spcBef>
                <a:spcPts val="0"/>
              </a:spcBef>
              <a:spcAft>
                <a:spcPts val="600"/>
              </a:spcAft>
              <a:buFont typeface="Symbol" panose="05050102010706020507" pitchFamily="18" charset="2"/>
              <a:buChar char=""/>
            </a:pPr>
            <a:r>
              <a:rPr lang="en-US" sz="2400" dirty="0">
                <a:ea typeface="Calibri" panose="020F0502020204030204" pitchFamily="34" charset="0"/>
              </a:rPr>
              <a:t>A </a:t>
            </a:r>
            <a:r>
              <a:rPr lang="en-US" sz="2400" dirty="0">
                <a:effectLst/>
                <a:ea typeface="Calibri" panose="020F0502020204030204" pitchFamily="34" charset="0"/>
              </a:rPr>
              <a:t>minimal first step to enhancing health justice  </a:t>
            </a:r>
          </a:p>
          <a:p>
            <a:pPr marR="0" lvl="0">
              <a:lnSpc>
                <a:spcPct val="100000"/>
              </a:lnSpc>
              <a:spcBef>
                <a:spcPts val="0"/>
              </a:spcBef>
              <a:spcAft>
                <a:spcPts val="600"/>
              </a:spcAft>
              <a:buFont typeface="Symbol" panose="05050102010706020507" pitchFamily="18" charset="2"/>
              <a:buChar char=""/>
            </a:pPr>
            <a:r>
              <a:rPr lang="en-US" sz="2800" dirty="0">
                <a:effectLst/>
                <a:ea typeface="Calibri" panose="020F0502020204030204" pitchFamily="34" charset="0"/>
              </a:rPr>
              <a:t>Weight management</a:t>
            </a:r>
          </a:p>
          <a:p>
            <a:pPr lvl="1">
              <a:lnSpc>
                <a:spcPct val="100000"/>
              </a:lnSpc>
              <a:spcBef>
                <a:spcPts val="0"/>
              </a:spcBef>
              <a:spcAft>
                <a:spcPts val="600"/>
              </a:spcAft>
              <a:buFont typeface="Symbol" panose="05050102010706020507" pitchFamily="18" charset="2"/>
              <a:buChar char=""/>
            </a:pPr>
            <a:r>
              <a:rPr lang="en-US" sz="2400" dirty="0">
                <a:effectLst/>
                <a:ea typeface="Calibri" panose="020F0502020204030204" pitchFamily="34" charset="0"/>
              </a:rPr>
              <a:t>Comparative effectiveness</a:t>
            </a:r>
          </a:p>
          <a:p>
            <a:pPr marR="0" lvl="0">
              <a:lnSpc>
                <a:spcPct val="100000"/>
              </a:lnSpc>
              <a:spcBef>
                <a:spcPts val="0"/>
              </a:spcBef>
              <a:spcAft>
                <a:spcPts val="600"/>
              </a:spcAft>
              <a:buFont typeface="Symbol" panose="05050102010706020507" pitchFamily="18" charset="2"/>
              <a:buChar char=""/>
            </a:pPr>
            <a:r>
              <a:rPr lang="en-US" sz="2800" dirty="0">
                <a:effectLst/>
                <a:ea typeface="Calibri" panose="020F0502020204030204" pitchFamily="34" charset="0"/>
              </a:rPr>
              <a:t>Targets: A1c, TIR, weight, remission</a:t>
            </a:r>
          </a:p>
          <a:p>
            <a:pPr marR="0" lvl="0">
              <a:lnSpc>
                <a:spcPct val="100000"/>
              </a:lnSpc>
              <a:spcBef>
                <a:spcPts val="0"/>
              </a:spcBef>
              <a:spcAft>
                <a:spcPts val="600"/>
              </a:spcAft>
              <a:buFont typeface="Symbol" panose="05050102010706020507" pitchFamily="18" charset="2"/>
              <a:buChar char=""/>
            </a:pPr>
            <a:r>
              <a:rPr lang="en-US" sz="2800" dirty="0">
                <a:effectLst/>
                <a:ea typeface="Calibri" panose="020F0502020204030204" pitchFamily="34" charset="0"/>
              </a:rPr>
              <a:t>Cardiorenal protection</a:t>
            </a:r>
          </a:p>
          <a:p>
            <a:pPr lvl="1">
              <a:lnSpc>
                <a:spcPct val="100000"/>
              </a:lnSpc>
              <a:spcBef>
                <a:spcPts val="0"/>
              </a:spcBef>
              <a:spcAft>
                <a:spcPts val="600"/>
              </a:spcAft>
              <a:buFont typeface="Symbol" panose="05050102010706020507" pitchFamily="18" charset="2"/>
              <a:buChar char=""/>
            </a:pPr>
            <a:r>
              <a:rPr lang="en-US" sz="2400" dirty="0">
                <a:effectLst/>
                <a:ea typeface="Calibri" panose="020F0502020204030204" pitchFamily="34" charset="0"/>
              </a:rPr>
              <a:t>Comparative effectiveness, Combination therapy, Cost effectiveness in low/moderate risk population</a:t>
            </a:r>
          </a:p>
          <a:p>
            <a:pPr lvl="0">
              <a:lnSpc>
                <a:spcPct val="100000"/>
              </a:lnSpc>
              <a:spcAft>
                <a:spcPts val="600"/>
              </a:spcAft>
              <a:buNone/>
            </a:pPr>
            <a:endParaRPr lang="en-US" sz="2800" dirty="0"/>
          </a:p>
        </p:txBody>
      </p:sp>
      <p:sp>
        <p:nvSpPr>
          <p:cNvPr id="5" name="Content Placeholder 2"/>
          <p:cNvSpPr txBox="1">
            <a:spLocks/>
          </p:cNvSpPr>
          <p:nvPr/>
        </p:nvSpPr>
        <p:spPr>
          <a:xfrm>
            <a:off x="6655913" y="2229371"/>
            <a:ext cx="4268763" cy="38741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67"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E75A0401-7D23-EA73-FF23-9EBE47522F1C}"/>
              </a:ext>
            </a:extLst>
          </p:cNvPr>
          <p:cNvSpPr txBox="1"/>
          <p:nvPr/>
        </p:nvSpPr>
        <p:spPr>
          <a:xfrm>
            <a:off x="2355519" y="6278393"/>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201859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767" y="102553"/>
            <a:ext cx="11078632" cy="1143000"/>
          </a:xfrm>
        </p:spPr>
        <p:txBody>
          <a:bodyPr>
            <a:normAutofit/>
          </a:bodyPr>
          <a:lstStyle/>
          <a:p>
            <a:r>
              <a:rPr lang="en-US" sz="4000" dirty="0"/>
              <a:t>Key Knowledge Gaps</a:t>
            </a:r>
            <a:endParaRPr lang="en-GB" sz="4000" dirty="0"/>
          </a:p>
        </p:txBody>
      </p:sp>
      <p:sp>
        <p:nvSpPr>
          <p:cNvPr id="3" name="Content Placeholder 2"/>
          <p:cNvSpPr>
            <a:spLocks noGrp="1"/>
          </p:cNvSpPr>
          <p:nvPr>
            <p:ph idx="1"/>
          </p:nvPr>
        </p:nvSpPr>
        <p:spPr>
          <a:xfrm>
            <a:off x="503766" y="919356"/>
            <a:ext cx="7548854" cy="5333959"/>
          </a:xfrm>
        </p:spPr>
        <p:txBody>
          <a:bodyPr>
            <a:noAutofit/>
          </a:bodyPr>
          <a:lstStyle/>
          <a:p>
            <a:pPr marR="0" lvl="0">
              <a:lnSpc>
                <a:spcPct val="100000"/>
              </a:lnSpc>
              <a:spcBef>
                <a:spcPts val="0"/>
              </a:spcBef>
              <a:spcAft>
                <a:spcPts val="600"/>
              </a:spcAft>
              <a:buFont typeface="Symbol" panose="05050102010706020507" pitchFamily="18" charset="2"/>
              <a:buChar char=""/>
            </a:pPr>
            <a:r>
              <a:rPr lang="en-US" sz="2800" dirty="0">
                <a:solidFill>
                  <a:schemeClr val="tx1">
                    <a:lumMod val="50000"/>
                    <a:lumOff val="50000"/>
                  </a:schemeClr>
                </a:solidFill>
                <a:effectLst/>
                <a:ea typeface="Calibri" panose="020F0502020204030204" pitchFamily="34" charset="0"/>
              </a:rPr>
              <a:t>Study conduct</a:t>
            </a:r>
          </a:p>
          <a:p>
            <a:pPr lvl="1">
              <a:lnSpc>
                <a:spcPct val="100000"/>
              </a:lnSpc>
              <a:spcBef>
                <a:spcPts val="0"/>
              </a:spcBef>
              <a:spcAft>
                <a:spcPts val="600"/>
              </a:spcAft>
              <a:buFont typeface="Symbol" panose="05050102010706020507" pitchFamily="18" charset="2"/>
              <a:buChar char=""/>
            </a:pPr>
            <a:r>
              <a:rPr lang="en-US" sz="2400" dirty="0">
                <a:solidFill>
                  <a:schemeClr val="tx1">
                    <a:lumMod val="50000"/>
                    <a:lumOff val="50000"/>
                  </a:schemeClr>
                </a:solidFill>
                <a:effectLst/>
                <a:ea typeface="Calibri" panose="020F0502020204030204" pitchFamily="34" charset="0"/>
              </a:rPr>
              <a:t>Greater attention to subgroups, in particular vulnerable populations</a:t>
            </a:r>
          </a:p>
          <a:p>
            <a:pPr lvl="2">
              <a:lnSpc>
                <a:spcPct val="100000"/>
              </a:lnSpc>
              <a:spcBef>
                <a:spcPts val="0"/>
              </a:spcBef>
              <a:spcAft>
                <a:spcPts val="600"/>
              </a:spcAft>
              <a:buFont typeface="Symbol" panose="05050102010706020507" pitchFamily="18" charset="2"/>
              <a:buChar char=""/>
            </a:pPr>
            <a:r>
              <a:rPr lang="en-US" sz="2400" dirty="0">
                <a:solidFill>
                  <a:schemeClr val="tx1">
                    <a:lumMod val="50000"/>
                    <a:lumOff val="50000"/>
                  </a:schemeClr>
                </a:solidFill>
                <a:effectLst/>
                <a:ea typeface="Calibri" panose="020F0502020204030204" pitchFamily="34" charset="0"/>
              </a:rPr>
              <a:t>Youth, frailty, &gt;75 years of age </a:t>
            </a:r>
          </a:p>
          <a:p>
            <a:pPr lvl="2">
              <a:lnSpc>
                <a:spcPct val="100000"/>
              </a:lnSpc>
              <a:spcBef>
                <a:spcPts val="0"/>
              </a:spcBef>
              <a:spcAft>
                <a:spcPts val="600"/>
              </a:spcAft>
              <a:buFont typeface="Symbol" panose="05050102010706020507" pitchFamily="18" charset="2"/>
              <a:buChar char=""/>
            </a:pPr>
            <a:r>
              <a:rPr lang="en-US" sz="2400" dirty="0">
                <a:solidFill>
                  <a:schemeClr val="tx1">
                    <a:lumMod val="50000"/>
                    <a:lumOff val="50000"/>
                  </a:schemeClr>
                </a:solidFill>
                <a:effectLst/>
                <a:ea typeface="Calibri" panose="020F0502020204030204" pitchFamily="34" charset="0"/>
              </a:rPr>
              <a:t>Gender balance </a:t>
            </a:r>
          </a:p>
          <a:p>
            <a:pPr lvl="1">
              <a:lnSpc>
                <a:spcPct val="100000"/>
              </a:lnSpc>
              <a:spcBef>
                <a:spcPts val="0"/>
              </a:spcBef>
              <a:spcAft>
                <a:spcPts val="600"/>
              </a:spcAft>
              <a:buFont typeface="Symbol" panose="05050102010706020507" pitchFamily="18" charset="2"/>
              <a:buChar char=""/>
            </a:pPr>
            <a:r>
              <a:rPr lang="en-US" sz="2400" dirty="0">
                <a:solidFill>
                  <a:schemeClr val="tx1">
                    <a:lumMod val="50000"/>
                    <a:lumOff val="50000"/>
                  </a:schemeClr>
                </a:solidFill>
                <a:ea typeface="Calibri" panose="020F0502020204030204" pitchFamily="34" charset="0"/>
              </a:rPr>
              <a:t>A </a:t>
            </a:r>
            <a:r>
              <a:rPr lang="en-US" sz="2400" dirty="0">
                <a:solidFill>
                  <a:schemeClr val="tx1">
                    <a:lumMod val="50000"/>
                    <a:lumOff val="50000"/>
                  </a:schemeClr>
                </a:solidFill>
                <a:effectLst/>
                <a:ea typeface="Calibri" panose="020F0502020204030204" pitchFamily="34" charset="0"/>
              </a:rPr>
              <a:t>minimal first step to enhancing health justice  </a:t>
            </a:r>
          </a:p>
          <a:p>
            <a:pPr marR="0" lvl="0">
              <a:lnSpc>
                <a:spcPct val="100000"/>
              </a:lnSpc>
              <a:spcBef>
                <a:spcPts val="0"/>
              </a:spcBef>
              <a:spcAft>
                <a:spcPts val="600"/>
              </a:spcAft>
              <a:buFont typeface="Symbol" panose="05050102010706020507" pitchFamily="18" charset="2"/>
              <a:buChar char=""/>
            </a:pPr>
            <a:r>
              <a:rPr lang="en-US" sz="2800" dirty="0">
                <a:solidFill>
                  <a:schemeClr val="tx1">
                    <a:lumMod val="50000"/>
                    <a:lumOff val="50000"/>
                  </a:schemeClr>
                </a:solidFill>
                <a:effectLst/>
                <a:ea typeface="Calibri" panose="020F0502020204030204" pitchFamily="34" charset="0"/>
              </a:rPr>
              <a:t>Weight management </a:t>
            </a:r>
          </a:p>
          <a:p>
            <a:pPr lvl="1">
              <a:lnSpc>
                <a:spcPct val="100000"/>
              </a:lnSpc>
              <a:spcBef>
                <a:spcPts val="0"/>
              </a:spcBef>
              <a:spcAft>
                <a:spcPts val="600"/>
              </a:spcAft>
              <a:buFont typeface="Symbol" panose="05050102010706020507" pitchFamily="18" charset="2"/>
              <a:buChar char=""/>
            </a:pPr>
            <a:r>
              <a:rPr lang="en-US" sz="2400" dirty="0">
                <a:solidFill>
                  <a:schemeClr val="tx1">
                    <a:lumMod val="50000"/>
                    <a:lumOff val="50000"/>
                  </a:schemeClr>
                </a:solidFill>
                <a:effectLst/>
                <a:ea typeface="Calibri" panose="020F0502020204030204" pitchFamily="34" charset="0"/>
              </a:rPr>
              <a:t>Comparative effectiveness</a:t>
            </a:r>
          </a:p>
          <a:p>
            <a:pPr marR="0" lvl="0">
              <a:lnSpc>
                <a:spcPct val="100000"/>
              </a:lnSpc>
              <a:spcBef>
                <a:spcPts val="0"/>
              </a:spcBef>
              <a:spcAft>
                <a:spcPts val="600"/>
              </a:spcAft>
              <a:buFont typeface="Symbol" panose="05050102010706020507" pitchFamily="18" charset="2"/>
              <a:buChar char=""/>
            </a:pPr>
            <a:r>
              <a:rPr lang="en-US" sz="2800" dirty="0">
                <a:solidFill>
                  <a:schemeClr val="tx1">
                    <a:lumMod val="50000"/>
                    <a:lumOff val="50000"/>
                  </a:schemeClr>
                </a:solidFill>
                <a:effectLst/>
                <a:ea typeface="Calibri" panose="020F0502020204030204" pitchFamily="34" charset="0"/>
              </a:rPr>
              <a:t>Targets: A1c, TIR, weight, remission</a:t>
            </a:r>
          </a:p>
          <a:p>
            <a:pPr marR="0" lvl="0">
              <a:lnSpc>
                <a:spcPct val="100000"/>
              </a:lnSpc>
              <a:spcBef>
                <a:spcPts val="0"/>
              </a:spcBef>
              <a:spcAft>
                <a:spcPts val="600"/>
              </a:spcAft>
              <a:buFont typeface="Symbol" panose="05050102010706020507" pitchFamily="18" charset="2"/>
              <a:buChar char=""/>
            </a:pPr>
            <a:r>
              <a:rPr lang="en-US" sz="2800" dirty="0">
                <a:solidFill>
                  <a:schemeClr val="tx1">
                    <a:lumMod val="50000"/>
                    <a:lumOff val="50000"/>
                  </a:schemeClr>
                </a:solidFill>
                <a:effectLst/>
                <a:ea typeface="Calibri" panose="020F0502020204030204" pitchFamily="34" charset="0"/>
              </a:rPr>
              <a:t>Cardiorenal protection</a:t>
            </a:r>
          </a:p>
          <a:p>
            <a:pPr lvl="1">
              <a:lnSpc>
                <a:spcPct val="100000"/>
              </a:lnSpc>
              <a:spcBef>
                <a:spcPts val="0"/>
              </a:spcBef>
              <a:spcAft>
                <a:spcPts val="600"/>
              </a:spcAft>
              <a:buFont typeface="Symbol" panose="05050102010706020507" pitchFamily="18" charset="2"/>
              <a:buChar char=""/>
            </a:pPr>
            <a:r>
              <a:rPr lang="en-US" sz="2400" dirty="0">
                <a:solidFill>
                  <a:schemeClr val="tx1">
                    <a:lumMod val="50000"/>
                    <a:lumOff val="50000"/>
                  </a:schemeClr>
                </a:solidFill>
                <a:effectLst/>
                <a:ea typeface="Calibri" panose="020F0502020204030204" pitchFamily="34" charset="0"/>
              </a:rPr>
              <a:t>Comparative effectiveness, Combination therapy, Cost effectiveness in low/moderate risk population </a:t>
            </a:r>
          </a:p>
          <a:p>
            <a:pPr lvl="0">
              <a:lnSpc>
                <a:spcPct val="100000"/>
              </a:lnSpc>
              <a:spcAft>
                <a:spcPts val="600"/>
              </a:spcAft>
              <a:buNone/>
            </a:pPr>
            <a:endParaRPr lang="en-US" sz="2800" dirty="0">
              <a:solidFill>
                <a:schemeClr val="tx1">
                  <a:lumMod val="50000"/>
                  <a:lumOff val="50000"/>
                </a:schemeClr>
              </a:solidFill>
            </a:endParaRPr>
          </a:p>
        </p:txBody>
      </p:sp>
      <p:sp>
        <p:nvSpPr>
          <p:cNvPr id="5" name="Content Placeholder 2"/>
          <p:cNvSpPr txBox="1">
            <a:spLocks/>
          </p:cNvSpPr>
          <p:nvPr/>
        </p:nvSpPr>
        <p:spPr>
          <a:xfrm>
            <a:off x="6655913" y="2229371"/>
            <a:ext cx="4268763" cy="38741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67"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Content Placeholder 2">
            <a:extLst>
              <a:ext uri="{FF2B5EF4-FFF2-40B4-BE49-F238E27FC236}">
                <a16:creationId xmlns:a16="http://schemas.microsoft.com/office/drawing/2014/main" id="{AA1A4221-D19F-B774-6A74-92E3B30F8BAD}"/>
              </a:ext>
            </a:extLst>
          </p:cNvPr>
          <p:cNvSpPr txBox="1">
            <a:spLocks/>
          </p:cNvSpPr>
          <p:nvPr/>
        </p:nvSpPr>
        <p:spPr>
          <a:xfrm>
            <a:off x="7766357" y="919355"/>
            <a:ext cx="4425643" cy="53339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9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Glucose monitoring</a:t>
            </a:r>
          </a:p>
          <a:p>
            <a:pPr marL="228600" marR="0" lvl="0" indent="-2286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Comorbidities</a:t>
            </a:r>
          </a:p>
          <a:p>
            <a:pPr marL="685800" marR="0" lvl="1" indent="-2286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NAFLD</a:t>
            </a:r>
          </a:p>
          <a:p>
            <a:pPr marL="685800" marR="0" lvl="1" indent="-2286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Cognitive impairment</a:t>
            </a:r>
          </a:p>
          <a:p>
            <a:pPr marL="685800" marR="0" lvl="1" indent="-2286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Advanced CKD</a:t>
            </a:r>
          </a:p>
          <a:p>
            <a:pPr marL="228600" marR="0" lvl="0" indent="-2286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Screening and prevention </a:t>
            </a:r>
          </a:p>
          <a:p>
            <a:pPr marL="228600" marR="0" lvl="0" indent="-2286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Technology </a:t>
            </a:r>
          </a:p>
          <a:p>
            <a:pPr marL="228600" marR="0" lvl="0" indent="-2286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Sleep and chronotype</a:t>
            </a:r>
          </a:p>
          <a:p>
            <a:pPr marL="228600" marR="0" lvl="0" indent="-22860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978FB57F-CB51-282D-7366-7CCCA817000A}"/>
              </a:ext>
            </a:extLst>
          </p:cNvPr>
          <p:cNvSpPr txBox="1"/>
          <p:nvPr/>
        </p:nvSpPr>
        <p:spPr>
          <a:xfrm>
            <a:off x="2355519" y="6278393"/>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100711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This is a consensus report </a:t>
            </a:r>
          </a:p>
        </p:txBody>
      </p:sp>
      <p:sp>
        <p:nvSpPr>
          <p:cNvPr id="3" name="Content Placeholder 2"/>
          <p:cNvSpPr>
            <a:spLocks noGrp="1"/>
          </p:cNvSpPr>
          <p:nvPr>
            <p:ph idx="1"/>
          </p:nvPr>
        </p:nvSpPr>
        <p:spPr>
          <a:xfrm>
            <a:off x="471966" y="1581198"/>
            <a:ext cx="11072751" cy="3874168"/>
          </a:xfrm>
        </p:spPr>
        <p:txBody>
          <a:bodyPr>
            <a:normAutofit/>
          </a:bodyPr>
          <a:lstStyle/>
          <a:p>
            <a:pPr marL="0" indent="0">
              <a:buNone/>
            </a:pPr>
            <a:r>
              <a:rPr lang="en-US" sz="2800" dirty="0"/>
              <a:t>The 346 references included in the manuscript are not listed here in the data presented today.</a:t>
            </a:r>
          </a:p>
          <a:p>
            <a:pPr marL="0" indent="0">
              <a:buNone/>
            </a:pPr>
            <a:r>
              <a:rPr lang="en-US" sz="2800" dirty="0"/>
              <a:t>Though evidence based, the recommendations presented reflect the values and preferences of the authors. </a:t>
            </a:r>
          </a:p>
          <a:p>
            <a:pPr marL="0" indent="0">
              <a:buNone/>
            </a:pPr>
            <a:r>
              <a:rPr lang="en-US" sz="2800" dirty="0"/>
              <a:t>Not everyone agreed with every point. As a point of process, we agreed in advance that we would vote on areas of disagreement and proceed on basis of super-majority (60%), though that never came to pass. </a:t>
            </a:r>
            <a:endParaRPr lang="en-GB" sz="2800" dirty="0"/>
          </a:p>
          <a:p>
            <a:endParaRPr lang="en-GB" sz="2800" dirty="0"/>
          </a:p>
        </p:txBody>
      </p:sp>
    </p:spTree>
    <p:extLst>
      <p:ext uri="{BB962C8B-B14F-4D97-AF65-F5344CB8AC3E}">
        <p14:creationId xmlns:p14="http://schemas.microsoft.com/office/powerpoint/2010/main" val="429088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767" y="73066"/>
            <a:ext cx="11078632" cy="1143000"/>
          </a:xfrm>
        </p:spPr>
        <p:txBody>
          <a:bodyPr>
            <a:normAutofit/>
          </a:bodyPr>
          <a:lstStyle/>
          <a:p>
            <a:r>
              <a:rPr lang="en-US" sz="4000" dirty="0"/>
              <a:t>Overall Summary</a:t>
            </a:r>
            <a:endParaRPr lang="en-GB" sz="4000" dirty="0"/>
          </a:p>
        </p:txBody>
      </p:sp>
      <p:sp>
        <p:nvSpPr>
          <p:cNvPr id="3" name="Content Placeholder 2"/>
          <p:cNvSpPr>
            <a:spLocks noGrp="1"/>
          </p:cNvSpPr>
          <p:nvPr>
            <p:ph idx="1"/>
          </p:nvPr>
        </p:nvSpPr>
        <p:spPr>
          <a:xfrm>
            <a:off x="503763" y="940087"/>
            <a:ext cx="11072751" cy="3874168"/>
          </a:xfrm>
        </p:spPr>
        <p:txBody>
          <a:bodyPr>
            <a:noAutofit/>
          </a:bodyPr>
          <a:lstStyle/>
          <a:p>
            <a:pPr>
              <a:spcBef>
                <a:spcPts val="800"/>
              </a:spcBef>
            </a:pPr>
            <a:r>
              <a:rPr lang="en-US" sz="2800" dirty="0">
                <a:solidFill>
                  <a:srgbClr val="383636"/>
                </a:solidFill>
                <a:ea typeface="Times New Roman" panose="02020603050405020304" pitchFamily="18" charset="0"/>
                <a:cs typeface="Times New Roman" panose="02020603050405020304" pitchFamily="18" charset="0"/>
              </a:rPr>
              <a:t>E</a:t>
            </a:r>
            <a:r>
              <a:rPr lang="en-US" sz="2800" dirty="0">
                <a:solidFill>
                  <a:srgbClr val="383636"/>
                </a:solidFill>
                <a:effectLst/>
                <a:ea typeface="Times New Roman" panose="02020603050405020304" pitchFamily="18" charset="0"/>
                <a:cs typeface="Times New Roman" panose="02020603050405020304" pitchFamily="18" charset="0"/>
              </a:rPr>
              <a:t>mpathic, person-</a:t>
            </a:r>
            <a:r>
              <a:rPr lang="en-US" sz="2800" dirty="0" err="1">
                <a:solidFill>
                  <a:srgbClr val="383636"/>
                </a:solidFill>
                <a:effectLst/>
                <a:ea typeface="Times New Roman" panose="02020603050405020304" pitchFamily="18" charset="0"/>
                <a:cs typeface="Times New Roman" panose="02020603050405020304" pitchFamily="18" charset="0"/>
              </a:rPr>
              <a:t>centred</a:t>
            </a:r>
            <a:r>
              <a:rPr lang="en-US" sz="2800" dirty="0">
                <a:solidFill>
                  <a:srgbClr val="383636"/>
                </a:solidFill>
                <a:effectLst/>
                <a:ea typeface="Times New Roman" panose="02020603050405020304" pitchFamily="18" charset="0"/>
                <a:cs typeface="Times New Roman" panose="02020603050405020304" pitchFamily="18" charset="0"/>
              </a:rPr>
              <a:t> decision-making and support informed by an understanding of local resources and individual social determinants of health </a:t>
            </a:r>
          </a:p>
          <a:p>
            <a:pPr>
              <a:spcBef>
                <a:spcPts val="800"/>
              </a:spcBef>
            </a:pPr>
            <a:r>
              <a:rPr lang="en-US" sz="2800" dirty="0">
                <a:solidFill>
                  <a:srgbClr val="383636"/>
                </a:solidFill>
                <a:effectLst/>
                <a:ea typeface="Times New Roman" panose="02020603050405020304" pitchFamily="18" charset="0"/>
                <a:cs typeface="Times New Roman" panose="02020603050405020304" pitchFamily="18" charset="0"/>
              </a:rPr>
              <a:t>Consistent efforts to improve health </a:t>
            </a:r>
            <a:r>
              <a:rPr lang="en-US" sz="2800" dirty="0" err="1">
                <a:solidFill>
                  <a:srgbClr val="383636"/>
                </a:solidFill>
                <a:effectLst/>
                <a:ea typeface="Times New Roman" panose="02020603050405020304" pitchFamily="18" charset="0"/>
                <a:cs typeface="Times New Roman" panose="02020603050405020304" pitchFamily="18" charset="0"/>
              </a:rPr>
              <a:t>behaviours</a:t>
            </a:r>
            <a:r>
              <a:rPr lang="en-US" sz="2800" dirty="0">
                <a:solidFill>
                  <a:srgbClr val="383636"/>
                </a:solidFill>
                <a:effectLst/>
                <a:ea typeface="Times New Roman" panose="02020603050405020304" pitchFamily="18" charset="0"/>
                <a:cs typeface="Times New Roman" panose="02020603050405020304" pitchFamily="18" charset="0"/>
              </a:rPr>
              <a:t> (nutrition, activity, sleep, self-monitoring) and to provide diabetes self-management education and support</a:t>
            </a:r>
          </a:p>
          <a:p>
            <a:pPr>
              <a:spcBef>
                <a:spcPts val="800"/>
              </a:spcBef>
            </a:pPr>
            <a:r>
              <a:rPr lang="en-US" sz="2800" dirty="0">
                <a:solidFill>
                  <a:srgbClr val="383636"/>
                </a:solidFill>
                <a:ea typeface="Times New Roman" panose="02020603050405020304" pitchFamily="18" charset="0"/>
                <a:cs typeface="Times New Roman" panose="02020603050405020304" pitchFamily="18" charset="0"/>
              </a:rPr>
              <a:t>A</a:t>
            </a:r>
            <a:r>
              <a:rPr lang="en-US" sz="2800" dirty="0">
                <a:solidFill>
                  <a:srgbClr val="383636"/>
                </a:solidFill>
                <a:effectLst/>
                <a:ea typeface="Times New Roman" panose="02020603050405020304" pitchFamily="18" charset="0"/>
                <a:cs typeface="Times New Roman" panose="02020603050405020304" pitchFamily="18" charset="0"/>
              </a:rPr>
              <a:t>cceptance, adherence, and persistence with medical interventions to support cardiorenal health, cardiovascular risk reduction, and attainment of </a:t>
            </a:r>
            <a:r>
              <a:rPr lang="en-US" sz="2800" dirty="0" err="1">
                <a:solidFill>
                  <a:srgbClr val="383636"/>
                </a:solidFill>
                <a:effectLst/>
                <a:ea typeface="Times New Roman" panose="02020603050405020304" pitchFamily="18" charset="0"/>
                <a:cs typeface="Times New Roman" panose="02020603050405020304" pitchFamily="18" charset="0"/>
              </a:rPr>
              <a:t>glycaemic</a:t>
            </a:r>
            <a:r>
              <a:rPr lang="en-US" sz="2800" dirty="0">
                <a:solidFill>
                  <a:srgbClr val="383636"/>
                </a:solidFill>
                <a:effectLst/>
                <a:ea typeface="Times New Roman" panose="02020603050405020304" pitchFamily="18" charset="0"/>
                <a:cs typeface="Times New Roman" panose="02020603050405020304" pitchFamily="18" charset="0"/>
              </a:rPr>
              <a:t> and weight goals will prevent complications and </a:t>
            </a:r>
            <a:r>
              <a:rPr lang="en-US" sz="2800" dirty="0" err="1">
                <a:solidFill>
                  <a:srgbClr val="383636"/>
                </a:solidFill>
                <a:effectLst/>
                <a:ea typeface="Times New Roman" panose="02020603050405020304" pitchFamily="18" charset="0"/>
                <a:cs typeface="Times New Roman" panose="02020603050405020304" pitchFamily="18" charset="0"/>
              </a:rPr>
              <a:t>optimise</a:t>
            </a:r>
            <a:r>
              <a:rPr lang="en-US" sz="2800" dirty="0">
                <a:solidFill>
                  <a:srgbClr val="383636"/>
                </a:solidFill>
                <a:effectLst/>
                <a:ea typeface="Times New Roman" panose="02020603050405020304" pitchFamily="18" charset="0"/>
                <a:cs typeface="Times New Roman" panose="02020603050405020304" pitchFamily="18" charset="0"/>
              </a:rPr>
              <a:t> quality of life</a:t>
            </a:r>
          </a:p>
          <a:p>
            <a:pPr>
              <a:spcBef>
                <a:spcPts val="800"/>
              </a:spcBef>
            </a:pPr>
            <a:r>
              <a:rPr lang="en-US" sz="2800" dirty="0">
                <a:solidFill>
                  <a:srgbClr val="383636"/>
                </a:solidFill>
                <a:effectLst/>
                <a:ea typeface="Times New Roman" panose="02020603050405020304" pitchFamily="18" charset="0"/>
                <a:cs typeface="Times New Roman" panose="02020603050405020304" pitchFamily="18" charset="0"/>
              </a:rPr>
              <a:t>We must establish and refine quality improvement efforts in diabetes care at the local level to equitably implement evidence-based interventions to the benefit of all people with type 2 diabetes</a:t>
            </a:r>
            <a:endParaRPr lang="en-US" sz="2800" dirty="0">
              <a:effectLst/>
              <a:ea typeface="Calibri" panose="020F0502020204030204" pitchFamily="34" charset="0"/>
              <a:cs typeface="Times New Roman" panose="02020603050405020304" pitchFamily="18" charset="0"/>
            </a:endParaRPr>
          </a:p>
          <a:p>
            <a:pPr marL="0" indent="0">
              <a:spcBef>
                <a:spcPts val="800"/>
              </a:spcBef>
              <a:buNone/>
            </a:pPr>
            <a:endParaRPr lang="en-US" sz="2800" dirty="0"/>
          </a:p>
        </p:txBody>
      </p:sp>
      <p:sp>
        <p:nvSpPr>
          <p:cNvPr id="5" name="TextBox 4">
            <a:extLst>
              <a:ext uri="{FF2B5EF4-FFF2-40B4-BE49-F238E27FC236}">
                <a16:creationId xmlns:a16="http://schemas.microsoft.com/office/drawing/2014/main" id="{FBDF03BE-838F-07A5-9FEA-DCE4F1BC5DED}"/>
              </a:ext>
            </a:extLst>
          </p:cNvPr>
          <p:cNvSpPr txBox="1"/>
          <p:nvPr/>
        </p:nvSpPr>
        <p:spPr>
          <a:xfrm>
            <a:off x="2297588" y="6271447"/>
            <a:ext cx="6434775" cy="692497"/>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a:p>
            <a:pPr algn="ctr">
              <a:spcAft>
                <a:spcPts val="600"/>
              </a:spcAft>
            </a:pPr>
            <a:r>
              <a:rPr lang="en-US" sz="900" b="0" i="0" strike="noStrike" dirty="0">
                <a:effectLst/>
                <a:latin typeface="Calibri" panose="020F0502020204030204" pitchFamily="34" charset="0"/>
              </a:rPr>
              <a:t>.</a:t>
            </a:r>
            <a:endParaRPr lang="en-US" sz="900" i="1" dirty="0"/>
          </a:p>
        </p:txBody>
      </p:sp>
    </p:spTree>
    <p:extLst>
      <p:ext uri="{BB962C8B-B14F-4D97-AF65-F5344CB8AC3E}">
        <p14:creationId xmlns:p14="http://schemas.microsoft.com/office/powerpoint/2010/main" val="144275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67830" y="505328"/>
            <a:ext cx="1250336" cy="1253781"/>
          </a:xfrm>
          <a:prstGeom prst="ellipse">
            <a:avLst/>
          </a:prstGeom>
          <a:ln w="38100">
            <a:solidFill>
              <a:srgbClr val="FF0000"/>
            </a:solidFill>
          </a:ln>
        </p:spPr>
      </p:pic>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96501" y="505328"/>
            <a:ext cx="1254061" cy="1253781"/>
          </a:xfrm>
          <a:prstGeom prst="ellipse">
            <a:avLst/>
          </a:prstGeom>
          <a:ln w="38100">
            <a:solidFill>
              <a:srgbClr val="FF0000"/>
            </a:solidFill>
          </a:ln>
        </p:spPr>
      </p:pic>
      <p:sp>
        <p:nvSpPr>
          <p:cNvPr id="13" name="Round Diagonal Corner Rectangle 12"/>
          <p:cNvSpPr/>
          <p:nvPr/>
        </p:nvSpPr>
        <p:spPr>
          <a:xfrm>
            <a:off x="2487830" y="1878706"/>
            <a:ext cx="3166568" cy="1712422"/>
          </a:xfrm>
          <a:prstGeom prst="round2DiagRect">
            <a:avLst/>
          </a:prstGeom>
          <a:ln w="25400">
            <a:solidFill>
              <a:srgbClr val="92D050"/>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a:ea typeface="+mn-ea"/>
                <a:cs typeface="+mn-cs"/>
              </a:rPr>
              <a:t>The Rationale</a:t>
            </a:r>
            <a:endParaRPr kumimoji="0" lang="en-GB"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Peter Rossing, MD</a:t>
            </a:r>
            <a:endParaRPr kumimoji="0" lang="en-GB"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Steno Diabetes Center Copenhagen, Denmark</a:t>
            </a:r>
            <a:endParaRPr kumimoji="0" lang="en-US"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Billy Collins, DHSc, PA-C</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U.S. Public Health Service, USA</a:t>
            </a:r>
          </a:p>
        </p:txBody>
      </p:sp>
      <p:sp>
        <p:nvSpPr>
          <p:cNvPr id="14" name="Round Diagonal Corner Rectangle 13"/>
          <p:cNvSpPr/>
          <p:nvPr/>
        </p:nvSpPr>
        <p:spPr>
          <a:xfrm>
            <a:off x="6703807" y="1842345"/>
            <a:ext cx="3436972" cy="1712422"/>
          </a:xfrm>
          <a:prstGeom prst="round2DiagRect">
            <a:avLst/>
          </a:prstGeom>
          <a:ln w="25400">
            <a:solidFill>
              <a:srgbClr val="FFC000"/>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1" u="none" strike="noStrike" kern="1200" cap="none" spc="0" normalizeH="0" baseline="0" noProof="0" dirty="0" err="1">
                <a:ln>
                  <a:noFill/>
                </a:ln>
                <a:solidFill>
                  <a:prstClr val="black"/>
                </a:solidFill>
                <a:effectLst/>
                <a:uLnTx/>
                <a:uFillTx/>
                <a:latin typeface="Calibri"/>
                <a:ea typeface="+mn-ea"/>
                <a:cs typeface="+mn-cs"/>
              </a:rPr>
              <a:t>Personalised</a:t>
            </a:r>
            <a:r>
              <a:rPr kumimoji="0" lang="en-US" sz="1600" b="1" i="1" u="none" strike="noStrike" kern="1200" cap="none" spc="0" normalizeH="0" baseline="0" noProof="0" dirty="0">
                <a:ln>
                  <a:noFill/>
                </a:ln>
                <a:solidFill>
                  <a:prstClr val="black"/>
                </a:solidFill>
                <a:effectLst/>
                <a:uLnTx/>
                <a:uFillTx/>
                <a:latin typeface="Calibri"/>
                <a:ea typeface="+mn-ea"/>
                <a:cs typeface="+mn-cs"/>
              </a:rPr>
              <a:t> Approach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Apostolos Tsapas, MD, PhD, MSc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Aristotle University Thessaloniki, Greece</a:t>
            </a:r>
            <a:endParaRPr kumimoji="0" lang="en-US"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Jennifer Green, MD</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Duke University, Durham, USA</a:t>
            </a:r>
            <a:endParaRPr kumimoji="0" lang="en-US"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ound Diagonal Corner Rectangle 14"/>
          <p:cNvSpPr/>
          <p:nvPr/>
        </p:nvSpPr>
        <p:spPr>
          <a:xfrm>
            <a:off x="2487830" y="3792731"/>
            <a:ext cx="3166568" cy="1978066"/>
          </a:xfrm>
          <a:prstGeom prst="round2DiagRect">
            <a:avLst/>
          </a:prstGeom>
          <a:ln w="25400">
            <a:solidFill>
              <a:srgbClr val="00B0F0"/>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a:ea typeface="+mn-ea"/>
                <a:cs typeface="+mn-cs"/>
              </a:rPr>
              <a:t>Therapeutic Options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alibri"/>
                <a:ea typeface="+mn-ea"/>
                <a:cs typeface="+mn-cs"/>
              </a:rPr>
              <a:t>Vanita</a:t>
            </a:r>
            <a:r>
              <a:rPr kumimoji="0" lang="en-US" sz="1400" b="1" i="0" u="none" strike="noStrike" kern="1200" cap="none" spc="0" normalizeH="0" baseline="0" noProof="0" dirty="0">
                <a:ln>
                  <a:noFill/>
                </a:ln>
                <a:solidFill>
                  <a:prstClr val="black"/>
                </a:solidFill>
                <a:effectLst/>
                <a:uLnTx/>
                <a:uFillTx/>
                <a:latin typeface="Calibri"/>
                <a:ea typeface="+mn-ea"/>
                <a:cs typeface="+mn-cs"/>
              </a:rPr>
              <a:t> Aroda, MD</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Brigham &amp; Women's Hospital, Boston, USA</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Geltrude Mingrone, MD, PhD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Catholic University of the Sacred heart, Rome, Italy</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Tsvetalina Tankova, MD, DSC</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1100" b="0" i="0" u="none" strike="noStrike" kern="1200" cap="none" spc="0" normalizeH="0" baseline="0" noProof="0" dirty="0">
                <a:ln>
                  <a:noFill/>
                </a:ln>
                <a:solidFill>
                  <a:prstClr val="black"/>
                </a:solidFill>
                <a:effectLst/>
                <a:uLnTx/>
                <a:uFillTx/>
                <a:latin typeface="Calibri"/>
                <a:ea typeface="+mn-ea"/>
                <a:cs typeface="+mn-cs"/>
              </a:rPr>
              <a:t>Medical University, Sofia, Bulgaria</a:t>
            </a:r>
          </a:p>
        </p:txBody>
      </p:sp>
      <p:sp>
        <p:nvSpPr>
          <p:cNvPr id="16" name="Round Diagonal Corner Rectangle 15"/>
          <p:cNvSpPr/>
          <p:nvPr/>
        </p:nvSpPr>
        <p:spPr>
          <a:xfrm>
            <a:off x="6714706" y="3638002"/>
            <a:ext cx="3436972" cy="2132795"/>
          </a:xfrm>
          <a:prstGeom prst="round2DiagRect">
            <a:avLst/>
          </a:prstGeom>
          <a:ln w="25400">
            <a:solidFill>
              <a:srgbClr val="7030A0"/>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a:ea typeface="+mn-ea"/>
                <a:cs typeface="+mn-cs"/>
              </a:rPr>
              <a:t>Strategies for Implementation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Chantal Mathieu, MD, PhD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KU Leuven, Leuven, Belgium</a:t>
            </a: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Nisa Maruthur, MD, MHS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Johns Hopkins Medicine, Baltimore, USA</a:t>
            </a: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   Sylvia Rosas, MD, MSCE</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         Joslin Diabetes Center, Boston, USA</a:t>
            </a:r>
          </a:p>
        </p:txBody>
      </p:sp>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39807" y="1803921"/>
            <a:ext cx="864000" cy="864000"/>
          </a:xfrm>
          <a:prstGeom prst="ellipse">
            <a:avLst/>
          </a:prstGeom>
          <a:ln w="28575">
            <a:solidFill>
              <a:srgbClr val="FFC000"/>
            </a:solidFill>
          </a:ln>
        </p:spPr>
      </p:pic>
      <p:pic>
        <p:nvPicPr>
          <p:cNvPr id="25" name="Picture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98426" y="1888882"/>
            <a:ext cx="864000" cy="864000"/>
          </a:xfrm>
          <a:prstGeom prst="ellipse">
            <a:avLst/>
          </a:prstGeom>
          <a:ln w="28575">
            <a:solidFill>
              <a:srgbClr val="92D050"/>
            </a:solidFill>
          </a:ln>
        </p:spPr>
      </p:pic>
      <p:pic>
        <p:nvPicPr>
          <p:cNvPr id="7" name="Picture 6">
            <a:extLst>
              <a:ext uri="{FF2B5EF4-FFF2-40B4-BE49-F238E27FC236}">
                <a16:creationId xmlns:a16="http://schemas.microsoft.com/office/drawing/2014/main" id="{2E80706D-A9A5-464C-8B92-BBFF9906CD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25928" y="3720854"/>
            <a:ext cx="863295" cy="911769"/>
          </a:xfrm>
          <a:prstGeom prst="flowChartConnector">
            <a:avLst/>
          </a:prstGeom>
          <a:ln w="38100">
            <a:solidFill>
              <a:srgbClr val="00B0F0"/>
            </a:solidFill>
          </a:ln>
        </p:spPr>
      </p:pic>
      <p:pic>
        <p:nvPicPr>
          <p:cNvPr id="28" name="Picture 2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47382" y="3696746"/>
            <a:ext cx="864000" cy="864000"/>
          </a:xfrm>
          <a:prstGeom prst="ellipse">
            <a:avLst/>
          </a:prstGeom>
          <a:ln w="28575">
            <a:solidFill>
              <a:srgbClr val="7030A0"/>
            </a:solidFill>
          </a:ln>
        </p:spPr>
      </p:pic>
      <p:sp>
        <p:nvSpPr>
          <p:cNvPr id="29" name="Rectangle 28"/>
          <p:cNvSpPr/>
          <p:nvPr/>
        </p:nvSpPr>
        <p:spPr>
          <a:xfrm>
            <a:off x="1411950" y="770972"/>
            <a:ext cx="3156746" cy="477054"/>
          </a:xfrm>
          <a:prstGeom prst="rect">
            <a:avLst/>
          </a:prstGeom>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Co-Chair: Melanie J. Davies MB ChB,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University of Leicester, UK</a:t>
            </a:r>
          </a:p>
        </p:txBody>
      </p:sp>
      <p:pic>
        <p:nvPicPr>
          <p:cNvPr id="24" name="Picture 2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725928" y="4560747"/>
            <a:ext cx="864000" cy="864000"/>
          </a:xfrm>
          <a:prstGeom prst="ellipse">
            <a:avLst/>
          </a:prstGeom>
          <a:ln w="28575">
            <a:solidFill>
              <a:srgbClr val="00B0F0"/>
            </a:solidFill>
          </a:ln>
        </p:spPr>
      </p:pic>
      <p:sp>
        <p:nvSpPr>
          <p:cNvPr id="30" name="Rectangle 29"/>
          <p:cNvSpPr/>
          <p:nvPr/>
        </p:nvSpPr>
        <p:spPr>
          <a:xfrm>
            <a:off x="7613219" y="755583"/>
            <a:ext cx="3006499" cy="492443"/>
          </a:xfrm>
          <a:prstGeom prst="rect">
            <a:avLst/>
          </a:prstGeom>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Co-Chair: John B. </a:t>
            </a:r>
            <a:r>
              <a:rPr kumimoji="0" lang="en-US" sz="1400" b="1" i="0" u="none" strike="noStrike" kern="1200" cap="none" spc="0" normalizeH="0" baseline="0" noProof="0" dirty="0" err="1">
                <a:ln>
                  <a:noFill/>
                </a:ln>
                <a:solidFill>
                  <a:prstClr val="black"/>
                </a:solidFill>
                <a:effectLst/>
                <a:uLnTx/>
                <a:uFillTx/>
                <a:latin typeface="Calibri"/>
                <a:ea typeface="+mn-ea"/>
                <a:cs typeface="+mn-cs"/>
              </a:rPr>
              <a:t>Buse</a:t>
            </a:r>
            <a:r>
              <a:rPr kumimoji="0" lang="en-US" sz="1400" b="1" i="0" u="none" strike="noStrike" kern="1200" cap="none" spc="0" normalizeH="0" baseline="0" noProof="0" dirty="0">
                <a:ln>
                  <a:noFill/>
                </a:ln>
                <a:solidFill>
                  <a:prstClr val="black"/>
                </a:solidFill>
                <a:effectLst/>
                <a:uLnTx/>
                <a:uFillTx/>
                <a:latin typeface="Calibri"/>
                <a:ea typeface="+mn-ea"/>
                <a:cs typeface="+mn-cs"/>
              </a:rPr>
              <a:t>, MD, PhD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UNC School of Medicine, USA</a:t>
            </a:r>
          </a:p>
        </p:txBody>
      </p:sp>
      <p:pic>
        <p:nvPicPr>
          <p:cNvPr id="3" name="Picture 2">
            <a:extLst>
              <a:ext uri="{FF2B5EF4-FFF2-40B4-BE49-F238E27FC236}">
                <a16:creationId xmlns:a16="http://schemas.microsoft.com/office/drawing/2014/main" id="{35E48FD6-E642-408C-BBC9-049EDC19908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695102" y="2726122"/>
            <a:ext cx="894121" cy="957637"/>
          </a:xfrm>
          <a:prstGeom prst="flowChartConnector">
            <a:avLst/>
          </a:prstGeom>
          <a:ln w="28575">
            <a:solidFill>
              <a:srgbClr val="92D050"/>
            </a:solidFill>
          </a:ln>
        </p:spPr>
      </p:pic>
      <p:pic>
        <p:nvPicPr>
          <p:cNvPr id="18" name="Picture 17">
            <a:extLst>
              <a:ext uri="{FF2B5EF4-FFF2-40B4-BE49-F238E27FC236}">
                <a16:creationId xmlns:a16="http://schemas.microsoft.com/office/drawing/2014/main" id="{65E0AD2F-C9DD-4D9C-B1EF-F313C857517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76767" y="5340768"/>
            <a:ext cx="894121" cy="871563"/>
          </a:xfrm>
          <a:prstGeom prst="flowChartConnector">
            <a:avLst/>
          </a:prstGeom>
          <a:ln w="38100">
            <a:solidFill>
              <a:srgbClr val="00B0F0"/>
            </a:solidFill>
          </a:ln>
        </p:spPr>
      </p:pic>
      <p:pic>
        <p:nvPicPr>
          <p:cNvPr id="21" name="Picture 20">
            <a:extLst>
              <a:ext uri="{FF2B5EF4-FFF2-40B4-BE49-F238E27FC236}">
                <a16:creationId xmlns:a16="http://schemas.microsoft.com/office/drawing/2014/main" id="{C173BBCE-6E45-41D4-8461-217471F877C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48836" y="2667921"/>
            <a:ext cx="862546" cy="871562"/>
          </a:xfrm>
          <a:prstGeom prst="flowChartConnector">
            <a:avLst/>
          </a:prstGeom>
          <a:ln w="38100">
            <a:solidFill>
              <a:srgbClr val="FFC000"/>
            </a:solidFill>
          </a:ln>
        </p:spPr>
      </p:pic>
      <p:pic>
        <p:nvPicPr>
          <p:cNvPr id="31" name="Picture 30">
            <a:extLst>
              <a:ext uri="{FF2B5EF4-FFF2-40B4-BE49-F238E27FC236}">
                <a16:creationId xmlns:a16="http://schemas.microsoft.com/office/drawing/2014/main" id="{550EF69F-B80D-430C-B20B-A90B97A754C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900928" y="4560746"/>
            <a:ext cx="812116" cy="864001"/>
          </a:xfrm>
          <a:prstGeom prst="flowChartConnector">
            <a:avLst/>
          </a:prstGeom>
          <a:ln w="38100">
            <a:solidFill>
              <a:srgbClr val="7030A0"/>
            </a:solidFill>
          </a:ln>
        </p:spPr>
      </p:pic>
      <p:pic>
        <p:nvPicPr>
          <p:cNvPr id="33" name="Picture 32">
            <a:extLst>
              <a:ext uri="{FF2B5EF4-FFF2-40B4-BE49-F238E27FC236}">
                <a16:creationId xmlns:a16="http://schemas.microsoft.com/office/drawing/2014/main" id="{7A4DBEBB-2FD0-465F-A8CC-E50161EAD81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254301" y="5340768"/>
            <a:ext cx="814098" cy="871563"/>
          </a:xfrm>
          <a:prstGeom prst="flowChartConnector">
            <a:avLst/>
          </a:prstGeom>
          <a:ln w="38100">
            <a:solidFill>
              <a:srgbClr val="7030A0"/>
            </a:solidFill>
          </a:ln>
        </p:spPr>
      </p:pic>
      <p:pic>
        <p:nvPicPr>
          <p:cNvPr id="4" name="Picture 3">
            <a:extLst>
              <a:ext uri="{FF2B5EF4-FFF2-40B4-BE49-F238E27FC236}">
                <a16:creationId xmlns:a16="http://schemas.microsoft.com/office/drawing/2014/main" id="{BE743A2B-A257-4234-818C-C1A8122AEEE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829471" y="288591"/>
            <a:ext cx="890459" cy="870385"/>
          </a:xfrm>
          <a:prstGeom prst="flowChartConnector">
            <a:avLst/>
          </a:prstGeom>
          <a:ln w="28575">
            <a:solidFill>
              <a:srgbClr val="002060"/>
            </a:solidFill>
          </a:ln>
        </p:spPr>
      </p:pic>
      <p:pic>
        <p:nvPicPr>
          <p:cNvPr id="6" name="Picture 5">
            <a:extLst>
              <a:ext uri="{FF2B5EF4-FFF2-40B4-BE49-F238E27FC236}">
                <a16:creationId xmlns:a16="http://schemas.microsoft.com/office/drawing/2014/main" id="{DE0A9982-6937-4CB7-A441-8E57969BC68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829472" y="1227262"/>
            <a:ext cx="890458" cy="898480"/>
          </a:xfrm>
          <a:prstGeom prst="flowChartConnector">
            <a:avLst/>
          </a:prstGeom>
          <a:ln w="28575">
            <a:solidFill>
              <a:srgbClr val="002060"/>
            </a:solidFill>
          </a:ln>
        </p:spPr>
      </p:pic>
      <p:sp>
        <p:nvSpPr>
          <p:cNvPr id="26" name="Round Diagonal Corner Rectangle 13">
            <a:extLst>
              <a:ext uri="{FF2B5EF4-FFF2-40B4-BE49-F238E27FC236}">
                <a16:creationId xmlns:a16="http://schemas.microsoft.com/office/drawing/2014/main" id="{E2ABEB08-FD27-4A82-9618-EA285CF5CD23}"/>
              </a:ext>
            </a:extLst>
          </p:cNvPr>
          <p:cNvSpPr/>
          <p:nvPr/>
        </p:nvSpPr>
        <p:spPr>
          <a:xfrm>
            <a:off x="10561843" y="2262314"/>
            <a:ext cx="1425717" cy="2354665"/>
          </a:xfrm>
          <a:prstGeom prst="round2DiagRect">
            <a:avLst/>
          </a:prstGeom>
          <a:ln w="25400">
            <a:solidFill>
              <a:srgbClr val="002060"/>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libri"/>
                <a:ea typeface="+mn-ea"/>
                <a:cs typeface="+mn-cs"/>
              </a:rPr>
              <a:t>Support Across Groups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Robert Gabbay, MD, PhD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ADA</a:t>
            </a: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Stefano Del Prato, MD</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EASD</a:t>
            </a:r>
            <a:endParaRPr kumimoji="0" lang="en-US" sz="11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B846B35-F8EC-47D7-91D3-A1E55B2BDA83}"/>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30466" y="1261742"/>
            <a:ext cx="854159" cy="864000"/>
          </a:xfrm>
          <a:prstGeom prst="flowChartConnector">
            <a:avLst/>
          </a:prstGeom>
          <a:ln w="28575">
            <a:solidFill>
              <a:srgbClr val="002060"/>
            </a:solidFill>
          </a:ln>
        </p:spPr>
      </p:pic>
      <p:sp>
        <p:nvSpPr>
          <p:cNvPr id="27" name="Round Diagonal Corner Rectangle 13">
            <a:extLst>
              <a:ext uri="{FF2B5EF4-FFF2-40B4-BE49-F238E27FC236}">
                <a16:creationId xmlns:a16="http://schemas.microsoft.com/office/drawing/2014/main" id="{E11D56A0-490D-4564-B52E-09597FFBA2D8}"/>
              </a:ext>
            </a:extLst>
          </p:cNvPr>
          <p:cNvSpPr/>
          <p:nvPr/>
        </p:nvSpPr>
        <p:spPr>
          <a:xfrm>
            <a:off x="203731" y="2262314"/>
            <a:ext cx="1214708" cy="1854464"/>
          </a:xfrm>
          <a:prstGeom prst="round2DiagRect">
            <a:avLst/>
          </a:prstGeom>
          <a:ln w="25400">
            <a:solidFill>
              <a:srgbClr val="002060"/>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libri"/>
                <a:ea typeface="+mn-ea"/>
                <a:cs typeface="+mn-cs"/>
              </a:rPr>
              <a:t>Project Oversight &amp; Integration with SOC Mindy </a:t>
            </a:r>
            <a:r>
              <a:rPr kumimoji="0" lang="en-US" sz="1400" b="1" i="1" u="none" strike="noStrike" kern="1200" cap="none" spc="0" normalizeH="0" baseline="0" noProof="0" dirty="0" err="1">
                <a:ln>
                  <a:noFill/>
                </a:ln>
                <a:solidFill>
                  <a:prstClr val="black"/>
                </a:solidFill>
                <a:effectLst/>
                <a:uLnTx/>
                <a:uFillTx/>
                <a:latin typeface="Calibri"/>
                <a:ea typeface="+mn-ea"/>
                <a:cs typeface="+mn-cs"/>
              </a:rPr>
              <a:t>Saraco</a:t>
            </a:r>
            <a:r>
              <a:rPr lang="en-US" sz="1400" b="1" i="1" dirty="0">
                <a:solidFill>
                  <a:prstClr val="black"/>
                </a:solidFill>
                <a:latin typeface="Calibri"/>
              </a:rPr>
              <a:t> &amp; Malaika Hill</a:t>
            </a:r>
            <a:endParaRPr kumimoji="0" lang="en-US" sz="1400" b="1"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ADA</a:t>
            </a:r>
          </a:p>
        </p:txBody>
      </p:sp>
      <p:pic>
        <p:nvPicPr>
          <p:cNvPr id="2" name="Picture 1">
            <a:extLst>
              <a:ext uri="{FF2B5EF4-FFF2-40B4-BE49-F238E27FC236}">
                <a16:creationId xmlns:a16="http://schemas.microsoft.com/office/drawing/2014/main" id="{FF58791F-66C1-EDED-3593-F58001D9B080}"/>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9243" t="5006" r="18349" b="52910"/>
          <a:stretch/>
        </p:blipFill>
        <p:spPr>
          <a:xfrm>
            <a:off x="430466" y="324278"/>
            <a:ext cx="854159" cy="864000"/>
          </a:xfrm>
          <a:prstGeom prst="flowChartConnector">
            <a:avLst/>
          </a:prstGeom>
          <a:ln w="28575">
            <a:solidFill>
              <a:srgbClr val="002060"/>
            </a:solidFill>
          </a:ln>
        </p:spPr>
      </p:pic>
      <p:sp>
        <p:nvSpPr>
          <p:cNvPr id="9" name="TextBox 8">
            <a:extLst>
              <a:ext uri="{FF2B5EF4-FFF2-40B4-BE49-F238E27FC236}">
                <a16:creationId xmlns:a16="http://schemas.microsoft.com/office/drawing/2014/main" id="{E199D37E-AB12-DF37-DEA6-C173ABACE5AE}"/>
              </a:ext>
            </a:extLst>
          </p:cNvPr>
          <p:cNvSpPr txBox="1"/>
          <p:nvPr/>
        </p:nvSpPr>
        <p:spPr>
          <a:xfrm>
            <a:off x="2437010" y="6243153"/>
            <a:ext cx="6434775" cy="692497"/>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a:p>
            <a:pPr algn="ctr">
              <a:spcAft>
                <a:spcPts val="600"/>
              </a:spcAft>
            </a:pPr>
            <a:r>
              <a:rPr lang="en-US" sz="900" b="0" i="0" strike="noStrike" dirty="0">
                <a:effectLst/>
                <a:latin typeface="Calibri" panose="020F0502020204030204" pitchFamily="34" charset="0"/>
              </a:rPr>
              <a:t>.</a:t>
            </a:r>
            <a:endParaRPr lang="en-US" sz="900" i="1" dirty="0"/>
          </a:p>
        </p:txBody>
      </p:sp>
    </p:spTree>
    <p:extLst>
      <p:ext uri="{BB962C8B-B14F-4D97-AF65-F5344CB8AC3E}">
        <p14:creationId xmlns:p14="http://schemas.microsoft.com/office/powerpoint/2010/main" val="408650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Acknowledgements</a:t>
            </a:r>
          </a:p>
        </p:txBody>
      </p:sp>
      <p:sp>
        <p:nvSpPr>
          <p:cNvPr id="3" name="Content Placeholder 2"/>
          <p:cNvSpPr>
            <a:spLocks noGrp="1"/>
          </p:cNvSpPr>
          <p:nvPr>
            <p:ph idx="1"/>
          </p:nvPr>
        </p:nvSpPr>
        <p:spPr>
          <a:xfrm>
            <a:off x="349418" y="1713172"/>
            <a:ext cx="11072751" cy="4441047"/>
          </a:xfrm>
        </p:spPr>
        <p:txBody>
          <a:bodyPr>
            <a:noAutofit/>
          </a:bodyPr>
          <a:lstStyle/>
          <a:p>
            <a:pPr marL="0" indent="0">
              <a:lnSpc>
                <a:spcPts val="2480"/>
              </a:lnSpc>
              <a:spcAft>
                <a:spcPts val="1800"/>
              </a:spcAft>
              <a:buNone/>
            </a:pPr>
            <a:r>
              <a:rPr lang="en-GB" sz="2400" b="1" dirty="0"/>
              <a:t>ADA</a:t>
            </a:r>
            <a:br>
              <a:rPr lang="en-GB" sz="2400" dirty="0"/>
            </a:br>
            <a:r>
              <a:rPr lang="en-GB" sz="2400"/>
              <a:t>Malaika Hill</a:t>
            </a:r>
            <a:br>
              <a:rPr lang="en-GB" sz="2400" dirty="0"/>
            </a:br>
            <a:r>
              <a:rPr lang="en-GB" sz="2400" dirty="0"/>
              <a:t>Raveendhara R. </a:t>
            </a:r>
            <a:r>
              <a:rPr lang="en-GB" sz="2400" dirty="0" err="1"/>
              <a:t>Bannuru</a:t>
            </a:r>
            <a:r>
              <a:rPr lang="en-GB" sz="2400" dirty="0"/>
              <a:t>, MD, FAGE</a:t>
            </a:r>
            <a:br>
              <a:rPr lang="en-GB" sz="2400" dirty="0"/>
            </a:br>
            <a:r>
              <a:rPr lang="en-GB" sz="2400" dirty="0" err="1"/>
              <a:t>Nuha</a:t>
            </a:r>
            <a:r>
              <a:rPr lang="en-GB" sz="2400" dirty="0"/>
              <a:t> El Sayed, MD, </a:t>
            </a:r>
            <a:r>
              <a:rPr lang="en-GB" sz="2400" dirty="0" err="1"/>
              <a:t>MMSc</a:t>
            </a:r>
            <a:endParaRPr lang="en-GB" sz="1000" b="1" dirty="0"/>
          </a:p>
          <a:p>
            <a:pPr marL="0" indent="0">
              <a:lnSpc>
                <a:spcPts val="2480"/>
              </a:lnSpc>
              <a:spcAft>
                <a:spcPts val="1800"/>
              </a:spcAft>
              <a:buNone/>
            </a:pPr>
            <a:r>
              <a:rPr lang="en-GB" sz="2400" b="1" dirty="0"/>
              <a:t>EASD </a:t>
            </a:r>
            <a:br>
              <a:rPr lang="en-GB" sz="2400" b="1" dirty="0"/>
            </a:br>
            <a:r>
              <a:rPr lang="en-GB" sz="2400" dirty="0"/>
              <a:t>Petra Niemann</a:t>
            </a:r>
            <a:br>
              <a:rPr lang="en-GB" sz="2400" dirty="0"/>
            </a:br>
            <a:r>
              <a:rPr lang="en-GB" sz="2400" dirty="0"/>
              <a:t>Natasha Buckley-</a:t>
            </a:r>
            <a:r>
              <a:rPr lang="en-GB" sz="2400" dirty="0" err="1"/>
              <a:t>Muehge</a:t>
            </a:r>
            <a:endParaRPr kumimoji="0" lang="en-GB" sz="600" b="1" i="0" u="none" strike="noStrike" kern="1200" cap="none" spc="0" normalizeH="0" baseline="0" noProof="0" dirty="0">
              <a:ln>
                <a:noFill/>
              </a:ln>
              <a:solidFill>
                <a:prstClr val="black"/>
              </a:solidFill>
              <a:effectLst/>
              <a:uLnTx/>
              <a:uFillTx/>
              <a:latin typeface="Calibri"/>
              <a:ea typeface="+mn-ea"/>
              <a:cs typeface="+mn-cs"/>
            </a:endParaRPr>
          </a:p>
          <a:p>
            <a:pPr marL="0" indent="0">
              <a:lnSpc>
                <a:spcPts val="2480"/>
              </a:lnSpc>
              <a:spcAft>
                <a:spcPts val="1800"/>
              </a:spcAft>
              <a:buNone/>
            </a:pPr>
            <a:r>
              <a:rPr kumimoji="0" lang="en-US" sz="2400" b="1" i="0" u="none" strike="noStrike" kern="1200" cap="none" spc="0" normalizeH="0" baseline="0" noProof="0" dirty="0">
                <a:ln>
                  <a:noFill/>
                </a:ln>
                <a:solidFill>
                  <a:prstClr val="black"/>
                </a:solidFill>
                <a:effectLst/>
                <a:uLnTx/>
                <a:uFillTx/>
                <a:latin typeface="Calibri"/>
                <a:ea typeface="+mn-ea"/>
                <a:cs typeface="+mn-cs"/>
              </a:rPr>
              <a:t>Invited Reviewers </a:t>
            </a:r>
            <a:br>
              <a:rPr lang="en-US" sz="2400" b="1" noProof="0" dirty="0">
                <a:solidFill>
                  <a:prstClr val="black"/>
                </a:solidFill>
                <a:latin typeface="Calibri"/>
              </a:rPr>
            </a:br>
            <a:r>
              <a:rPr kumimoji="0" lang="en-US" sz="2400" b="0" i="0" u="none" strike="noStrike" kern="1200" cap="none" spc="0" normalizeH="0" baseline="0" noProof="0" dirty="0">
                <a:ln>
                  <a:noFill/>
                </a:ln>
                <a:solidFill>
                  <a:prstClr val="black"/>
                </a:solidFill>
                <a:effectLst/>
                <a:uLnTx/>
                <a:uFillTx/>
                <a:latin typeface="Calibri"/>
                <a:ea typeface="+mn-ea"/>
                <a:cs typeface="+mn-cs"/>
              </a:rPr>
              <a:t>CCA of the EASD </a:t>
            </a:r>
            <a:br>
              <a:rPr kumimoji="0" lang="en-US" sz="2400" b="0" i="0" u="none" strike="noStrike" kern="1200" cap="none" spc="0" normalizeH="0" baseline="0" noProof="0" dirty="0">
                <a:ln>
                  <a:noFill/>
                </a:ln>
                <a:solidFill>
                  <a:prstClr val="black"/>
                </a:solidFill>
                <a:effectLst/>
                <a:uLnTx/>
                <a:uFillTx/>
                <a:latin typeface="Calibri"/>
                <a:ea typeface="+mn-ea"/>
                <a:cs typeface="+mn-cs"/>
              </a:rPr>
            </a:br>
            <a:r>
              <a:rPr kumimoji="0" lang="en-US" sz="2400" b="0" i="0" u="none" strike="noStrike" kern="1200" cap="none" spc="0" normalizeH="0" baseline="0" noProof="0" dirty="0">
                <a:ln>
                  <a:noFill/>
                </a:ln>
                <a:solidFill>
                  <a:prstClr val="black"/>
                </a:solidFill>
                <a:effectLst/>
                <a:uLnTx/>
                <a:uFillTx/>
                <a:latin typeface="Calibri"/>
                <a:ea typeface="+mn-ea"/>
                <a:cs typeface="+mn-cs"/>
              </a:rPr>
              <a:t>PPC of the ADA</a:t>
            </a:r>
            <a:endParaRPr lang="en-GB" sz="2400" dirty="0"/>
          </a:p>
        </p:txBody>
      </p:sp>
      <p:sp>
        <p:nvSpPr>
          <p:cNvPr id="4" name="Text Placeholder 3"/>
          <p:cNvSpPr>
            <a:spLocks noGrp="1"/>
          </p:cNvSpPr>
          <p:nvPr>
            <p:ph type="body" sz="quarter" idx="13"/>
          </p:nvPr>
        </p:nvSpPr>
        <p:spPr/>
        <p:txBody>
          <a:bodyPr/>
          <a:lstStyle/>
          <a:p>
            <a:endParaRPr lang="en-GB"/>
          </a:p>
        </p:txBody>
      </p:sp>
      <p:sp>
        <p:nvSpPr>
          <p:cNvPr id="5" name="TextBox 4">
            <a:extLst>
              <a:ext uri="{FF2B5EF4-FFF2-40B4-BE49-F238E27FC236}">
                <a16:creationId xmlns:a16="http://schemas.microsoft.com/office/drawing/2014/main" id="{33330F24-E85D-4ED4-9742-855B636BD776}"/>
              </a:ext>
            </a:extLst>
          </p:cNvPr>
          <p:cNvSpPr txBox="1"/>
          <p:nvPr/>
        </p:nvSpPr>
        <p:spPr>
          <a:xfrm>
            <a:off x="5201394" y="1567452"/>
            <a:ext cx="600702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From Leicester Diabetes Centre, the University of Leicester and the NHS Hospital Trust (UHL University of Leicester NHS Trust):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Michael Bonar</a:t>
            </a:r>
            <a:br>
              <a:rPr kumimoji="0" lang="en-US" sz="2400" b="0" i="0" u="none" strike="noStrike" kern="1200" cap="none" spc="0" normalizeH="0" baseline="0" noProof="0" dirty="0">
                <a:ln>
                  <a:noFill/>
                </a:ln>
                <a:solidFill>
                  <a:prstClr val="black"/>
                </a:solidFill>
                <a:effectLst/>
                <a:uLnTx/>
                <a:uFillTx/>
                <a:latin typeface="Calibri"/>
                <a:ea typeface="+mn-ea"/>
                <a:cs typeface="+mn-cs"/>
              </a:rPr>
            </a:br>
            <a:r>
              <a:rPr kumimoji="0" lang="en-US" sz="2400" b="0" i="0" u="none" strike="noStrike" kern="1200" cap="none" spc="0" normalizeH="0" baseline="0" noProof="0" dirty="0">
                <a:ln>
                  <a:noFill/>
                </a:ln>
                <a:solidFill>
                  <a:prstClr val="black"/>
                </a:solidFill>
                <a:effectLst/>
                <a:uLnTx/>
                <a:uFillTx/>
                <a:latin typeface="Calibri"/>
                <a:ea typeface="+mn-ea"/>
                <a:cs typeface="+mn-cs"/>
              </a:rPr>
              <a:t>Charlie Franklin</a:t>
            </a:r>
            <a:br>
              <a:rPr kumimoji="0" lang="en-US" sz="2400" b="0" i="0" u="none" strike="noStrike" kern="1200" cap="none" spc="0" normalizeH="0" baseline="0" noProof="0" dirty="0">
                <a:ln>
                  <a:noFill/>
                </a:ln>
                <a:solidFill>
                  <a:prstClr val="black"/>
                </a:solidFill>
                <a:effectLst/>
                <a:uLnTx/>
                <a:uFillTx/>
                <a:latin typeface="Calibri"/>
                <a:ea typeface="+mn-ea"/>
                <a:cs typeface="+mn-cs"/>
              </a:rPr>
            </a:br>
            <a:r>
              <a:rPr kumimoji="0" lang="en-US" sz="2400" b="0" i="0" u="none" strike="noStrike" kern="1200" cap="none" spc="0" normalizeH="0" baseline="0" noProof="0" dirty="0" err="1">
                <a:ln>
                  <a:noFill/>
                </a:ln>
                <a:solidFill>
                  <a:prstClr val="black"/>
                </a:solidFill>
                <a:effectLst/>
                <a:uLnTx/>
                <a:uFillTx/>
                <a:latin typeface="Calibri"/>
                <a:ea typeface="+mn-ea"/>
                <a:cs typeface="+mn-cs"/>
              </a:rPr>
              <a:t>Shehnaz</a:t>
            </a:r>
            <a:r>
              <a:rPr kumimoji="0" lang="en-US" sz="2400" b="0" i="0" u="none" strike="noStrike" kern="1200" cap="none" spc="0" normalizeH="0" baseline="0" noProof="0" dirty="0">
                <a:ln>
                  <a:noFill/>
                </a:ln>
                <a:solidFill>
                  <a:prstClr val="black"/>
                </a:solidFill>
                <a:effectLst/>
                <a:uLnTx/>
                <a:uFillTx/>
                <a:latin typeface="Calibri"/>
                <a:ea typeface="+mn-ea"/>
                <a:cs typeface="+mn-cs"/>
              </a:rPr>
              <a:t> Jamal </a:t>
            </a:r>
            <a:br>
              <a:rPr kumimoji="0" lang="en-US" sz="2400" b="0" i="0" u="none" strike="noStrike" kern="1200" cap="none" spc="0" normalizeH="0" baseline="0" noProof="0" dirty="0">
                <a:ln>
                  <a:noFill/>
                </a:ln>
                <a:solidFill>
                  <a:prstClr val="black"/>
                </a:solidFill>
                <a:effectLst/>
                <a:uLnTx/>
                <a:uFillTx/>
                <a:latin typeface="Calibri"/>
                <a:ea typeface="+mn-ea"/>
                <a:cs typeface="+mn-cs"/>
              </a:rPr>
            </a:br>
            <a:r>
              <a:rPr kumimoji="0" lang="en-US" sz="2400" b="0" i="0" u="none" strike="noStrike" kern="1200" cap="none" spc="0" normalizeH="0" baseline="0" noProof="0" dirty="0">
                <a:ln>
                  <a:noFill/>
                </a:ln>
                <a:solidFill>
                  <a:prstClr val="black"/>
                </a:solidFill>
                <a:effectLst/>
                <a:uLnTx/>
                <a:uFillTx/>
                <a:latin typeface="Calibri"/>
                <a:ea typeface="+mn-ea"/>
                <a:cs typeface="+mn-cs"/>
              </a:rPr>
              <a:t>Francesco Zaccardi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Joe Henson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Tom Yates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From Aristotle University Thessaloniki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Thomas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Karagiannis</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5EFA3987-F1F7-4A6E-196A-9ED5C759529A}"/>
              </a:ext>
            </a:extLst>
          </p:cNvPr>
          <p:cNvSpPr txBox="1"/>
          <p:nvPr/>
        </p:nvSpPr>
        <p:spPr>
          <a:xfrm>
            <a:off x="5989240" y="6280972"/>
            <a:ext cx="213520" cy="230832"/>
          </a:xfrm>
          <a:prstGeom prst="rect">
            <a:avLst/>
          </a:prstGeom>
          <a:noFill/>
        </p:spPr>
        <p:txBody>
          <a:bodyPr wrap="none" rtlCol="0">
            <a:spAutoFit/>
          </a:bodyPr>
          <a:lstStyle/>
          <a:p>
            <a:pPr algn="ctr">
              <a:spcAft>
                <a:spcPts val="600"/>
              </a:spcAft>
            </a:pPr>
            <a:r>
              <a:rPr lang="en-US" sz="900" b="0" i="0" strike="noStrike" dirty="0">
                <a:effectLst/>
                <a:latin typeface="Calibri" panose="020F0502020204030204" pitchFamily="34" charset="0"/>
              </a:rPr>
              <a:t>.</a:t>
            </a:r>
            <a:endParaRPr lang="en-US" sz="900" i="1" dirty="0"/>
          </a:p>
        </p:txBody>
      </p:sp>
    </p:spTree>
    <p:extLst>
      <p:ext uri="{BB962C8B-B14F-4D97-AF65-F5344CB8AC3E}">
        <p14:creationId xmlns:p14="http://schemas.microsoft.com/office/powerpoint/2010/main" val="39805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023419-EF90-ECA9-8A50-2DF7098827CA}"/>
              </a:ext>
            </a:extLst>
          </p:cNvPr>
          <p:cNvSpPr>
            <a:spLocks noGrp="1"/>
          </p:cNvSpPr>
          <p:nvPr>
            <p:ph idx="1"/>
          </p:nvPr>
        </p:nvSpPr>
        <p:spPr>
          <a:xfrm>
            <a:off x="183134" y="539365"/>
            <a:ext cx="11825731" cy="5779269"/>
          </a:xfrm>
        </p:spPr>
        <p:txBody>
          <a:bodyPr>
            <a:noAutofit/>
          </a:bodyPr>
          <a:lstStyle/>
          <a:p>
            <a:pPr marL="0" indent="0" algn="l">
              <a:buNone/>
            </a:pPr>
            <a:r>
              <a:rPr lang="en-US" sz="4000" b="1" dirty="0">
                <a:latin typeface="+mj-lt"/>
              </a:rPr>
              <a:t>Invited Reviewers</a:t>
            </a:r>
          </a:p>
          <a:p>
            <a:pPr marL="0" indent="0" algn="l">
              <a:buNone/>
            </a:pPr>
            <a:endParaRPr lang="en-US" sz="4000" b="1" dirty="0">
              <a:latin typeface="+mj-lt"/>
            </a:endParaRPr>
          </a:p>
          <a:p>
            <a:pPr marL="0" indent="0" algn="l">
              <a:buNone/>
            </a:pPr>
            <a:r>
              <a:rPr lang="en-US" sz="2600" b="0" i="0" u="none" strike="noStrike" baseline="0" dirty="0"/>
              <a:t>D Bradley (Columbus, OH), P Home (Newcastle, UK), M S Kirkman (Chapel Hill, NC), </a:t>
            </a:r>
          </a:p>
          <a:p>
            <a:pPr marL="0" indent="0" algn="l">
              <a:buNone/>
            </a:pPr>
            <a:r>
              <a:rPr lang="en-US" sz="2600" b="0" i="0" u="none" strike="noStrike" baseline="0" dirty="0"/>
              <a:t>S </a:t>
            </a:r>
            <a:r>
              <a:rPr lang="en-US" sz="2600" b="0" i="0" u="none" strike="noStrike" baseline="0" dirty="0" err="1"/>
              <a:t>Dinneen</a:t>
            </a:r>
            <a:r>
              <a:rPr lang="en-US" sz="2600" b="0" i="0" u="none" strike="noStrike" baseline="0" dirty="0"/>
              <a:t> (Galway, Ireland), HW Rodbard (Rockville, MD), G </a:t>
            </a:r>
            <a:r>
              <a:rPr lang="en-US" sz="2600" b="0" i="0" u="none" strike="noStrike" baseline="0" dirty="0" err="1"/>
              <a:t>Sesti</a:t>
            </a:r>
            <a:r>
              <a:rPr lang="en-US" sz="2600" b="0" i="0" u="none" strike="noStrike" baseline="0" dirty="0"/>
              <a:t> (Rome, Italy), </a:t>
            </a:r>
          </a:p>
          <a:p>
            <a:pPr marL="0" indent="0" algn="l">
              <a:buNone/>
            </a:pPr>
            <a:r>
              <a:rPr lang="en-US" sz="2600" b="0" i="0" u="none" strike="noStrike" baseline="0" dirty="0"/>
              <a:t>P Newland-Jones (Southampton, UK), E Montanya (Barcelona, Spain), </a:t>
            </a:r>
          </a:p>
          <a:p>
            <a:pPr marL="0" indent="0" algn="l">
              <a:buNone/>
            </a:pPr>
            <a:r>
              <a:rPr lang="en-US" sz="2600" b="0" i="0" u="none" strike="noStrike" baseline="0" dirty="0"/>
              <a:t>M Nauck (Bochum, Germany) </a:t>
            </a:r>
          </a:p>
          <a:p>
            <a:pPr marL="0" marR="0" indent="0" algn="l">
              <a:spcBef>
                <a:spcPts val="0"/>
              </a:spcBef>
              <a:spcAft>
                <a:spcPts val="1200"/>
              </a:spcAft>
              <a:buNone/>
            </a:pPr>
            <a:endParaRPr lang="en-US" sz="2400" b="0" i="0" u="none" strike="noStrike" baseline="0" dirty="0"/>
          </a:p>
          <a:p>
            <a:pPr marL="0" indent="0" algn="l">
              <a:buNone/>
            </a:pPr>
            <a:endParaRPr lang="en-US" sz="2600" b="0" i="0" u="none" strike="noStrike" baseline="0" dirty="0"/>
          </a:p>
        </p:txBody>
      </p:sp>
    </p:spTree>
    <p:extLst>
      <p:ext uri="{BB962C8B-B14F-4D97-AF65-F5344CB8AC3E}">
        <p14:creationId xmlns:p14="http://schemas.microsoft.com/office/powerpoint/2010/main" val="348777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023419-EF90-ECA9-8A50-2DF7098827CA}"/>
              </a:ext>
            </a:extLst>
          </p:cNvPr>
          <p:cNvSpPr>
            <a:spLocks noGrp="1"/>
          </p:cNvSpPr>
          <p:nvPr>
            <p:ph idx="1"/>
          </p:nvPr>
        </p:nvSpPr>
        <p:spPr>
          <a:xfrm>
            <a:off x="201014" y="98765"/>
            <a:ext cx="11825731" cy="5779269"/>
          </a:xfrm>
        </p:spPr>
        <p:txBody>
          <a:bodyPr>
            <a:noAutofit/>
          </a:bodyPr>
          <a:lstStyle/>
          <a:p>
            <a:pPr marL="0" indent="0">
              <a:spcAft>
                <a:spcPts val="1200"/>
              </a:spcAft>
              <a:buNone/>
            </a:pPr>
            <a:endParaRPr lang="en-US" sz="4000" b="1" dirty="0">
              <a:latin typeface="+mj-lt"/>
            </a:endParaRPr>
          </a:p>
          <a:p>
            <a:pPr marL="0" indent="0">
              <a:spcAft>
                <a:spcPts val="1200"/>
              </a:spcAft>
              <a:buNone/>
            </a:pPr>
            <a:r>
              <a:rPr lang="en-US" sz="4000" b="1" dirty="0">
                <a:latin typeface="+mj-lt"/>
              </a:rPr>
              <a:t>Copies of the manuscript and slides are available at </a:t>
            </a:r>
          </a:p>
          <a:p>
            <a:pPr marL="0" indent="0">
              <a:spcBef>
                <a:spcPts val="0"/>
              </a:spcBef>
              <a:spcAft>
                <a:spcPts val="1200"/>
              </a:spcAft>
              <a:buNone/>
            </a:pPr>
            <a:r>
              <a:rPr lang="en-GB" sz="2400" dirty="0">
                <a:solidFill>
                  <a:srgbClr val="FF0000"/>
                </a:solidFill>
                <a:latin typeface="Calibri" panose="020F0502020204030204" pitchFamily="34" charset="0"/>
              </a:rPr>
              <a:t>For today only </a:t>
            </a:r>
          </a:p>
          <a:p>
            <a:pPr marL="0" indent="0">
              <a:spcBef>
                <a:spcPts val="0"/>
              </a:spcBef>
              <a:spcAft>
                <a:spcPts val="1200"/>
              </a:spcAft>
              <a:buNone/>
            </a:pPr>
            <a:r>
              <a:rPr lang="en-GB" sz="2400" u="sng" dirty="0">
                <a:solidFill>
                  <a:srgbClr val="000068"/>
                </a:solidFill>
                <a:latin typeface="Calibri" panose="020F0502020204030204" pitchFamily="34" charset="0"/>
                <a:hlinkClick r:id="rId2" tooltip="https://diabetologia-journal.org/wp-content/uploads/2022/09/ADAEASDConsensusReport.pdf">
                  <a:extLst>
                    <a:ext uri="{A12FA001-AC4F-418D-AE19-62706E023703}">
                      <ahyp:hlinkClr xmlns:ahyp="http://schemas.microsoft.com/office/drawing/2018/hyperlinkcolor" val="tx"/>
                    </a:ext>
                  </a:extLst>
                </a:hlinkClick>
              </a:rPr>
              <a:t>https://diabetologia-journal.org/wpcontent/uploads/2022/09/ADAEASDConsensusReport.pdf</a:t>
            </a:r>
            <a:endParaRPr lang="en-GB" sz="2400" u="sng" dirty="0">
              <a:solidFill>
                <a:srgbClr val="000068"/>
              </a:solidFill>
              <a:latin typeface="Calibri" panose="020F0502020204030204" pitchFamily="34" charset="0"/>
            </a:endParaRPr>
          </a:p>
          <a:p>
            <a:pPr marL="0" indent="0">
              <a:spcBef>
                <a:spcPts val="0"/>
              </a:spcBef>
              <a:spcAft>
                <a:spcPts val="1200"/>
              </a:spcAft>
              <a:buNone/>
            </a:pPr>
            <a:endParaRPr lang="en-GB" sz="2400" b="0" i="0" u="none" strike="noStrike" dirty="0">
              <a:solidFill>
                <a:srgbClr val="000000"/>
              </a:solidFill>
              <a:effectLst/>
              <a:latin typeface="Calibri" panose="020F0502020204030204" pitchFamily="34" charset="0"/>
            </a:endParaRPr>
          </a:p>
          <a:p>
            <a:pPr marL="0" indent="0">
              <a:spcBef>
                <a:spcPts val="0"/>
              </a:spcBef>
              <a:spcAft>
                <a:spcPts val="1200"/>
              </a:spcAft>
              <a:buNone/>
            </a:pPr>
            <a:endParaRPr lang="en-GB" sz="2400" dirty="0">
              <a:solidFill>
                <a:srgbClr val="000000"/>
              </a:solidFill>
              <a:latin typeface="Calibri" panose="020F0502020204030204" pitchFamily="34" charset="0"/>
            </a:endParaRPr>
          </a:p>
          <a:p>
            <a:pPr marL="0" indent="0">
              <a:spcBef>
                <a:spcPts val="0"/>
              </a:spcBef>
              <a:spcAft>
                <a:spcPts val="1200"/>
              </a:spcAft>
              <a:buNone/>
            </a:pPr>
            <a:r>
              <a:rPr lang="en-GB" sz="2400" b="0" i="0" u="none" strike="noStrike" dirty="0">
                <a:solidFill>
                  <a:srgbClr val="000000"/>
                </a:solidFill>
                <a:effectLst/>
                <a:latin typeface="Calibri" panose="020F0502020204030204" pitchFamily="34" charset="0"/>
              </a:rPr>
              <a:t>Consensus report (EASD): 	</a:t>
            </a:r>
            <a:r>
              <a:rPr lang="en-GB" sz="2400" u="sng" dirty="0">
                <a:solidFill>
                  <a:srgbClr val="000068"/>
                </a:solidFill>
                <a:latin typeface="Calibri" panose="020F0502020204030204" pitchFamily="34" charset="0"/>
                <a:hlinkClick r:id="rId3"/>
              </a:rPr>
              <a:t>https://doi.org/10.1007/s00125-022-05787-2</a:t>
            </a:r>
            <a:r>
              <a:rPr lang="en-GB" sz="2400" u="sng" dirty="0">
                <a:solidFill>
                  <a:srgbClr val="000068"/>
                </a:solidFill>
                <a:latin typeface="Calibri" panose="020F0502020204030204" pitchFamily="34" charset="0"/>
              </a:rPr>
              <a:t> </a:t>
            </a:r>
          </a:p>
          <a:p>
            <a:pPr marL="0" indent="0">
              <a:spcBef>
                <a:spcPts val="0"/>
              </a:spcBef>
              <a:spcAft>
                <a:spcPts val="1200"/>
              </a:spcAft>
              <a:buNone/>
            </a:pPr>
            <a:r>
              <a:rPr lang="en-GB" sz="2400" b="0" i="0" u="none" strike="noStrike" dirty="0">
                <a:solidFill>
                  <a:srgbClr val="000000"/>
                </a:solidFill>
                <a:effectLst/>
                <a:latin typeface="Calibri" panose="020F0502020204030204" pitchFamily="34" charset="0"/>
              </a:rPr>
              <a:t>Slide deck (EASD): 		</a:t>
            </a:r>
            <a:r>
              <a:rPr lang="en-GB" sz="2400" u="sng" dirty="0">
                <a:solidFill>
                  <a:srgbClr val="044A91"/>
                </a:solidFill>
                <a:latin typeface="Calibri" panose="020F0502020204030204" pitchFamily="34" charset="0"/>
              </a:rPr>
              <a:t>https://tinyurl.com/ysxjwtm3 </a:t>
            </a:r>
          </a:p>
          <a:p>
            <a:pPr marL="0" marR="0" indent="0" algn="l">
              <a:spcBef>
                <a:spcPts val="0"/>
              </a:spcBef>
              <a:spcAft>
                <a:spcPts val="1200"/>
              </a:spcAft>
              <a:buNone/>
            </a:pPr>
            <a:r>
              <a:rPr lang="en-GB" sz="2400" b="0" i="0" u="none" strike="noStrike" dirty="0">
                <a:solidFill>
                  <a:srgbClr val="000000"/>
                </a:solidFill>
                <a:effectLst/>
                <a:latin typeface="Calibri" panose="020F0502020204030204" pitchFamily="34" charset="0"/>
              </a:rPr>
              <a:t>Consensus report (ADA): 	</a:t>
            </a:r>
            <a:r>
              <a:rPr lang="en-GB" sz="2400" b="0" i="0" u="sng" strike="noStrike" dirty="0">
                <a:solidFill>
                  <a:srgbClr val="044A91"/>
                </a:solidFill>
                <a:effectLst/>
                <a:latin typeface="Calibri" panose="020F0502020204030204" pitchFamily="34" charset="0"/>
              </a:rPr>
              <a:t>https://doi.org/10.2337/dci22-0034</a:t>
            </a:r>
          </a:p>
          <a:p>
            <a:pPr marL="0" marR="0" indent="0" algn="l">
              <a:spcBef>
                <a:spcPts val="0"/>
              </a:spcBef>
              <a:spcAft>
                <a:spcPts val="1200"/>
              </a:spcAft>
              <a:buNone/>
            </a:pPr>
            <a:r>
              <a:rPr lang="en-GB" sz="2400" b="0" i="0" u="none" strike="noStrike" dirty="0">
                <a:solidFill>
                  <a:srgbClr val="000000"/>
                </a:solidFill>
                <a:effectLst/>
                <a:latin typeface="Calibri" panose="020F0502020204030204" pitchFamily="34" charset="0"/>
              </a:rPr>
              <a:t>Slide deck (ADA):		</a:t>
            </a:r>
            <a:r>
              <a:rPr lang="en-GB" sz="2400" i="0" u="sng" strike="noStrike" dirty="0">
                <a:solidFill>
                  <a:srgbClr val="000068"/>
                </a:solidFill>
                <a:effectLst/>
                <a:latin typeface="Calibri" panose="020F0502020204030204" pitchFamily="34" charset="0"/>
              </a:rPr>
              <a:t>https://professional.diabetes.org/2022ADA/EASDconsensus</a:t>
            </a:r>
            <a:endParaRPr lang="en-GB" sz="2400" i="0" u="none" strike="noStrike" dirty="0">
              <a:solidFill>
                <a:srgbClr val="000000"/>
              </a:solidFill>
              <a:effectLst/>
              <a:latin typeface="Calibri" panose="020F0502020204030204" pitchFamily="34" charset="0"/>
            </a:endParaRPr>
          </a:p>
          <a:p>
            <a:pPr marL="0" marR="0" indent="0" algn="l">
              <a:spcBef>
                <a:spcPts val="0"/>
              </a:spcBef>
              <a:spcAft>
                <a:spcPts val="1200"/>
              </a:spcAft>
              <a:buNone/>
            </a:pPr>
            <a:endParaRPr lang="en-US" sz="2400" b="0" i="0" u="none" strike="noStrike" baseline="0" dirty="0"/>
          </a:p>
          <a:p>
            <a:pPr marL="0" indent="0" algn="l">
              <a:buNone/>
            </a:pPr>
            <a:endParaRPr lang="en-US" sz="2600" b="0" i="0" u="none" strike="noStrike" baseline="0" dirty="0"/>
          </a:p>
        </p:txBody>
      </p:sp>
    </p:spTree>
    <p:extLst>
      <p:ext uri="{BB962C8B-B14F-4D97-AF65-F5344CB8AC3E}">
        <p14:creationId xmlns:p14="http://schemas.microsoft.com/office/powerpoint/2010/main" val="989080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Review Process</a:t>
            </a:r>
          </a:p>
        </p:txBody>
      </p:sp>
      <p:sp>
        <p:nvSpPr>
          <p:cNvPr id="3" name="Content Placeholder 2"/>
          <p:cNvSpPr>
            <a:spLocks noGrp="1"/>
          </p:cNvSpPr>
          <p:nvPr>
            <p:ph idx="1"/>
          </p:nvPr>
        </p:nvSpPr>
        <p:spPr>
          <a:xfrm>
            <a:off x="503763" y="1440856"/>
            <a:ext cx="10808084" cy="3874168"/>
          </a:xfrm>
        </p:spPr>
        <p:txBody>
          <a:bodyPr>
            <a:noAutofit/>
          </a:bodyPr>
          <a:lstStyle/>
          <a:p>
            <a:pPr marL="0" indent="0">
              <a:buNone/>
            </a:pPr>
            <a:endParaRPr lang="en-US" sz="2500" dirty="0"/>
          </a:p>
          <a:p>
            <a:pPr marL="0" indent="0">
              <a:buNone/>
            </a:pPr>
            <a:r>
              <a:rPr lang="en-US" sz="2500" dirty="0"/>
              <a:t>The draft Consensus was presented at the ADA in June 2022</a:t>
            </a:r>
          </a:p>
          <a:p>
            <a:pPr marL="0" indent="0">
              <a:buNone/>
            </a:pPr>
            <a:r>
              <a:rPr lang="en-GB" sz="2500" dirty="0"/>
              <a:t>Feedback after the ADA presentation (&gt;450 comments)</a:t>
            </a:r>
            <a:endParaRPr lang="en-GB" sz="2500" i="1" dirty="0"/>
          </a:p>
          <a:p>
            <a:pPr marL="0" indent="0">
              <a:buNone/>
            </a:pPr>
            <a:r>
              <a:rPr lang="en-US" sz="2500" i="1" dirty="0"/>
              <a:t>Diabetes Care </a:t>
            </a:r>
            <a:r>
              <a:rPr lang="en-US" sz="2500" dirty="0"/>
              <a:t>and </a:t>
            </a:r>
            <a:r>
              <a:rPr lang="en-US" sz="2500" i="1" dirty="0"/>
              <a:t>Diabetologia</a:t>
            </a:r>
            <a:r>
              <a:rPr lang="en-US" sz="2500" dirty="0"/>
              <a:t> editors invited reviewers as well as;</a:t>
            </a:r>
          </a:p>
          <a:p>
            <a:pPr marL="0" indent="0">
              <a:buNone/>
            </a:pPr>
            <a:r>
              <a:rPr lang="en-GB" sz="2500" dirty="0"/>
              <a:t>ADA’s Professional Practice Committee</a:t>
            </a:r>
          </a:p>
          <a:p>
            <a:pPr marL="0" indent="0">
              <a:buNone/>
            </a:pPr>
            <a:r>
              <a:rPr lang="en-GB" sz="2500" dirty="0"/>
              <a:t>EASD’s Committee of Clinical Affairs</a:t>
            </a:r>
          </a:p>
          <a:p>
            <a:pPr marL="0" indent="0">
              <a:buNone/>
            </a:pPr>
            <a:r>
              <a:rPr lang="en-GB" sz="2500" dirty="0"/>
              <a:t>All comments were evaluated by the writing team and informed the papers simultaneously published and presented today in </a:t>
            </a:r>
            <a:r>
              <a:rPr lang="en-GB" sz="2500" i="1" dirty="0"/>
              <a:t>Diabetes Care </a:t>
            </a:r>
            <a:r>
              <a:rPr lang="en-GB" sz="2500" dirty="0"/>
              <a:t>and </a:t>
            </a:r>
            <a:r>
              <a:rPr lang="en-GB" sz="2500" i="1" dirty="0"/>
              <a:t>Diabetologia</a:t>
            </a:r>
          </a:p>
        </p:txBody>
      </p:sp>
    </p:spTree>
    <p:extLst>
      <p:ext uri="{BB962C8B-B14F-4D97-AF65-F5344CB8AC3E}">
        <p14:creationId xmlns:p14="http://schemas.microsoft.com/office/powerpoint/2010/main" val="1824991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Acknowledgements</a:t>
            </a:r>
          </a:p>
        </p:txBody>
      </p:sp>
      <p:sp>
        <p:nvSpPr>
          <p:cNvPr id="3" name="Content Placeholder 2"/>
          <p:cNvSpPr>
            <a:spLocks noGrp="1"/>
          </p:cNvSpPr>
          <p:nvPr>
            <p:ph idx="1"/>
          </p:nvPr>
        </p:nvSpPr>
        <p:spPr>
          <a:xfrm>
            <a:off x="349418" y="1713172"/>
            <a:ext cx="11072751" cy="4441047"/>
          </a:xfrm>
        </p:spPr>
        <p:txBody>
          <a:bodyPr>
            <a:noAutofit/>
          </a:bodyPr>
          <a:lstStyle/>
          <a:p>
            <a:pPr marL="0" indent="0">
              <a:lnSpc>
                <a:spcPts val="2480"/>
              </a:lnSpc>
              <a:spcAft>
                <a:spcPts val="1800"/>
              </a:spcAft>
              <a:buNone/>
            </a:pPr>
            <a:r>
              <a:rPr lang="en-GB" sz="2400" b="1" dirty="0"/>
              <a:t>ADA</a:t>
            </a:r>
            <a:br>
              <a:rPr lang="en-GB" sz="2400" b="1" dirty="0"/>
            </a:br>
            <a:r>
              <a:rPr lang="en-GB" sz="2400" dirty="0" err="1"/>
              <a:t>Nuha</a:t>
            </a:r>
            <a:r>
              <a:rPr lang="en-GB" sz="2400" dirty="0"/>
              <a:t> El Sayed</a:t>
            </a:r>
            <a:br>
              <a:rPr lang="en-GB" sz="2400" dirty="0"/>
            </a:br>
            <a:r>
              <a:rPr lang="en-GB" sz="2400" dirty="0"/>
              <a:t>Malaika Hill</a:t>
            </a:r>
            <a:br>
              <a:rPr lang="en-GB" sz="2400" dirty="0"/>
            </a:br>
            <a:r>
              <a:rPr lang="en-GB" sz="2400" dirty="0" err="1"/>
              <a:t>Raveendhara</a:t>
            </a:r>
            <a:r>
              <a:rPr lang="en-GB" sz="2400" dirty="0"/>
              <a:t> R. </a:t>
            </a:r>
            <a:r>
              <a:rPr lang="en-GB" sz="2400" dirty="0" err="1"/>
              <a:t>Bannuru</a:t>
            </a:r>
            <a:r>
              <a:rPr lang="en-GB" sz="2400" dirty="0"/>
              <a:t>, MD, FAGE</a:t>
            </a:r>
            <a:br>
              <a:rPr lang="en-GB" sz="2400" dirty="0"/>
            </a:br>
            <a:r>
              <a:rPr lang="en-GB" sz="2400" dirty="0" err="1"/>
              <a:t>Nuha</a:t>
            </a:r>
            <a:r>
              <a:rPr lang="en-GB" sz="2400" dirty="0"/>
              <a:t> El Sayed, MD, </a:t>
            </a:r>
            <a:r>
              <a:rPr lang="en-GB" sz="2400" dirty="0" err="1"/>
              <a:t>MMSc</a:t>
            </a:r>
            <a:endParaRPr lang="en-GB" sz="1000" b="1" dirty="0"/>
          </a:p>
          <a:p>
            <a:pPr marL="0" indent="0">
              <a:lnSpc>
                <a:spcPts val="2480"/>
              </a:lnSpc>
              <a:spcAft>
                <a:spcPts val="1800"/>
              </a:spcAft>
              <a:buNone/>
            </a:pPr>
            <a:r>
              <a:rPr lang="en-GB" sz="2400" b="1" dirty="0"/>
              <a:t>EASD </a:t>
            </a:r>
            <a:br>
              <a:rPr lang="en-GB" sz="2400" b="1" dirty="0"/>
            </a:br>
            <a:r>
              <a:rPr lang="en-GB" sz="2400" dirty="0"/>
              <a:t>Petra Niemann</a:t>
            </a:r>
            <a:br>
              <a:rPr lang="en-GB" sz="2400" dirty="0"/>
            </a:br>
            <a:r>
              <a:rPr lang="en-GB" sz="2400" dirty="0"/>
              <a:t>Natasha Buckley-</a:t>
            </a:r>
            <a:r>
              <a:rPr lang="en-GB" sz="2400" dirty="0" err="1"/>
              <a:t>Muehge</a:t>
            </a:r>
            <a:endParaRPr kumimoji="0" lang="en-GB" sz="600" b="1" i="0" u="none" strike="noStrike" kern="1200" cap="none" spc="0" normalizeH="0" baseline="0" noProof="0" dirty="0">
              <a:ln>
                <a:noFill/>
              </a:ln>
              <a:solidFill>
                <a:prstClr val="black"/>
              </a:solidFill>
              <a:effectLst/>
              <a:uLnTx/>
              <a:uFillTx/>
              <a:latin typeface="Calibri"/>
              <a:ea typeface="+mn-ea"/>
              <a:cs typeface="+mn-cs"/>
            </a:endParaRPr>
          </a:p>
          <a:p>
            <a:pPr marL="0" indent="0">
              <a:lnSpc>
                <a:spcPts val="2480"/>
              </a:lnSpc>
              <a:spcAft>
                <a:spcPts val="1800"/>
              </a:spcAft>
              <a:buNone/>
            </a:pPr>
            <a:r>
              <a:rPr kumimoji="0" lang="en-US" sz="2400" b="1" i="0" u="none" strike="noStrike" kern="1200" cap="none" spc="0" normalizeH="0" baseline="0" noProof="0" dirty="0">
                <a:ln>
                  <a:noFill/>
                </a:ln>
                <a:solidFill>
                  <a:prstClr val="black"/>
                </a:solidFill>
                <a:effectLst/>
                <a:uLnTx/>
                <a:uFillTx/>
                <a:latin typeface="Calibri"/>
                <a:ea typeface="+mn-ea"/>
                <a:cs typeface="+mn-cs"/>
              </a:rPr>
              <a:t>Invited Reviewers </a:t>
            </a:r>
            <a:br>
              <a:rPr lang="en-US" sz="2400" b="1" noProof="0" dirty="0">
                <a:solidFill>
                  <a:prstClr val="black"/>
                </a:solidFill>
                <a:latin typeface="Calibri"/>
              </a:rPr>
            </a:br>
            <a:r>
              <a:rPr kumimoji="0" lang="en-US" sz="2400" b="0" i="0" u="none" strike="noStrike" kern="1200" cap="none" spc="0" normalizeH="0" baseline="0" noProof="0" dirty="0">
                <a:ln>
                  <a:noFill/>
                </a:ln>
                <a:solidFill>
                  <a:prstClr val="black"/>
                </a:solidFill>
                <a:effectLst/>
                <a:uLnTx/>
                <a:uFillTx/>
                <a:latin typeface="Calibri"/>
                <a:ea typeface="+mn-ea"/>
                <a:cs typeface="+mn-cs"/>
              </a:rPr>
              <a:t>CCA of the EASD </a:t>
            </a:r>
            <a:br>
              <a:rPr kumimoji="0" lang="en-US" sz="2400" b="0" i="0" u="none" strike="noStrike" kern="1200" cap="none" spc="0" normalizeH="0" baseline="0" noProof="0" dirty="0">
                <a:ln>
                  <a:noFill/>
                </a:ln>
                <a:solidFill>
                  <a:prstClr val="black"/>
                </a:solidFill>
                <a:effectLst/>
                <a:uLnTx/>
                <a:uFillTx/>
                <a:latin typeface="Calibri"/>
                <a:ea typeface="+mn-ea"/>
                <a:cs typeface="+mn-cs"/>
              </a:rPr>
            </a:br>
            <a:r>
              <a:rPr kumimoji="0" lang="en-US" sz="2400" b="0" i="0" u="none" strike="noStrike" kern="1200" cap="none" spc="0" normalizeH="0" baseline="0" noProof="0" dirty="0">
                <a:ln>
                  <a:noFill/>
                </a:ln>
                <a:solidFill>
                  <a:prstClr val="black"/>
                </a:solidFill>
                <a:effectLst/>
                <a:uLnTx/>
                <a:uFillTx/>
                <a:latin typeface="Calibri"/>
                <a:ea typeface="+mn-ea"/>
                <a:cs typeface="+mn-cs"/>
              </a:rPr>
              <a:t>PPC of the ADA</a:t>
            </a:r>
            <a:endParaRPr lang="en-GB" sz="2400" dirty="0"/>
          </a:p>
        </p:txBody>
      </p:sp>
      <p:sp>
        <p:nvSpPr>
          <p:cNvPr id="4" name="Text Placeholder 3"/>
          <p:cNvSpPr>
            <a:spLocks noGrp="1"/>
          </p:cNvSpPr>
          <p:nvPr>
            <p:ph type="body" sz="quarter" idx="13"/>
          </p:nvPr>
        </p:nvSpPr>
        <p:spPr/>
        <p:txBody>
          <a:bodyPr/>
          <a:lstStyle/>
          <a:p>
            <a:endParaRPr lang="en-GB"/>
          </a:p>
        </p:txBody>
      </p:sp>
      <p:sp>
        <p:nvSpPr>
          <p:cNvPr id="5" name="TextBox 4">
            <a:extLst>
              <a:ext uri="{FF2B5EF4-FFF2-40B4-BE49-F238E27FC236}">
                <a16:creationId xmlns:a16="http://schemas.microsoft.com/office/drawing/2014/main" id="{33330F24-E85D-4ED4-9742-855B636BD776}"/>
              </a:ext>
            </a:extLst>
          </p:cNvPr>
          <p:cNvSpPr txBox="1"/>
          <p:nvPr/>
        </p:nvSpPr>
        <p:spPr>
          <a:xfrm>
            <a:off x="5201394" y="1567452"/>
            <a:ext cx="600702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From Leicester Diabetes Centre, the University of Leicester and the NHS Hospital Trust (UHL University of Leicester NHS Trust):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Michael Bonar</a:t>
            </a:r>
            <a:br>
              <a:rPr kumimoji="0" lang="en-US" sz="2400" b="0" i="0" u="none" strike="noStrike" kern="1200" cap="none" spc="0" normalizeH="0" baseline="0" noProof="0" dirty="0">
                <a:ln>
                  <a:noFill/>
                </a:ln>
                <a:solidFill>
                  <a:prstClr val="black"/>
                </a:solidFill>
                <a:effectLst/>
                <a:uLnTx/>
                <a:uFillTx/>
                <a:latin typeface="Calibri"/>
                <a:ea typeface="+mn-ea"/>
                <a:cs typeface="+mn-cs"/>
              </a:rPr>
            </a:br>
            <a:r>
              <a:rPr kumimoji="0" lang="en-US" sz="2400" b="0" i="0" u="none" strike="noStrike" kern="1200" cap="none" spc="0" normalizeH="0" baseline="0" noProof="0" dirty="0">
                <a:ln>
                  <a:noFill/>
                </a:ln>
                <a:solidFill>
                  <a:prstClr val="black"/>
                </a:solidFill>
                <a:effectLst/>
                <a:uLnTx/>
                <a:uFillTx/>
                <a:latin typeface="Calibri"/>
                <a:ea typeface="+mn-ea"/>
                <a:cs typeface="+mn-cs"/>
              </a:rPr>
              <a:t>Charlie Franklin</a:t>
            </a:r>
            <a:br>
              <a:rPr kumimoji="0" lang="en-US" sz="2400" b="0" i="0" u="none" strike="noStrike" kern="1200" cap="none" spc="0" normalizeH="0" baseline="0" noProof="0" dirty="0">
                <a:ln>
                  <a:noFill/>
                </a:ln>
                <a:solidFill>
                  <a:prstClr val="black"/>
                </a:solidFill>
                <a:effectLst/>
                <a:uLnTx/>
                <a:uFillTx/>
                <a:latin typeface="Calibri"/>
                <a:ea typeface="+mn-ea"/>
                <a:cs typeface="+mn-cs"/>
              </a:rPr>
            </a:br>
            <a:r>
              <a:rPr kumimoji="0" lang="en-US" sz="2400" b="0" i="0" u="none" strike="noStrike" kern="1200" cap="none" spc="0" normalizeH="0" baseline="0" noProof="0" dirty="0" err="1">
                <a:ln>
                  <a:noFill/>
                </a:ln>
                <a:solidFill>
                  <a:prstClr val="black"/>
                </a:solidFill>
                <a:effectLst/>
                <a:uLnTx/>
                <a:uFillTx/>
                <a:latin typeface="Calibri"/>
                <a:ea typeface="+mn-ea"/>
                <a:cs typeface="+mn-cs"/>
              </a:rPr>
              <a:t>Shehnaz</a:t>
            </a:r>
            <a:r>
              <a:rPr kumimoji="0" lang="en-US" sz="2400" b="0" i="0" u="none" strike="noStrike" kern="1200" cap="none" spc="0" normalizeH="0" baseline="0" noProof="0" dirty="0">
                <a:ln>
                  <a:noFill/>
                </a:ln>
                <a:solidFill>
                  <a:prstClr val="black"/>
                </a:solidFill>
                <a:effectLst/>
                <a:uLnTx/>
                <a:uFillTx/>
                <a:latin typeface="Calibri"/>
                <a:ea typeface="+mn-ea"/>
                <a:cs typeface="+mn-cs"/>
              </a:rPr>
              <a:t> Jamal </a:t>
            </a:r>
            <a:br>
              <a:rPr kumimoji="0" lang="en-US" sz="2400" b="0" i="0" u="none" strike="noStrike" kern="1200" cap="none" spc="0" normalizeH="0" baseline="0" noProof="0" dirty="0">
                <a:ln>
                  <a:noFill/>
                </a:ln>
                <a:solidFill>
                  <a:prstClr val="black"/>
                </a:solidFill>
                <a:effectLst/>
                <a:uLnTx/>
                <a:uFillTx/>
                <a:latin typeface="Calibri"/>
                <a:ea typeface="+mn-ea"/>
                <a:cs typeface="+mn-cs"/>
              </a:rPr>
            </a:br>
            <a:r>
              <a:rPr kumimoji="0" lang="en-US" sz="2400" b="0" i="0" u="none" strike="noStrike" kern="1200" cap="none" spc="0" normalizeH="0" baseline="0" noProof="0" dirty="0">
                <a:ln>
                  <a:noFill/>
                </a:ln>
                <a:solidFill>
                  <a:prstClr val="black"/>
                </a:solidFill>
                <a:effectLst/>
                <a:uLnTx/>
                <a:uFillTx/>
                <a:latin typeface="Calibri"/>
                <a:ea typeface="+mn-ea"/>
                <a:cs typeface="+mn-cs"/>
              </a:rPr>
              <a:t>Francesco Zaccardi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Joe Henson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Tom Yates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From Aristotle University Thessaloniki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Thomas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Karagiannis</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149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ABB6D3B-8CB1-4346-8899-A574FCE94003}"/>
              </a:ext>
            </a:extLst>
          </p:cNvPr>
          <p:cNvSpPr>
            <a:spLocks noGrp="1"/>
          </p:cNvSpPr>
          <p:nvPr>
            <p:ph type="ctrTitle"/>
          </p:nvPr>
        </p:nvSpPr>
        <p:spPr>
          <a:xfrm>
            <a:off x="408214" y="0"/>
            <a:ext cx="9688286" cy="2387600"/>
          </a:xfrm>
        </p:spPr>
        <p:txBody>
          <a:bodyPr>
            <a:normAutofit/>
          </a:bodyPr>
          <a:lstStyle/>
          <a:p>
            <a:pPr algn="l"/>
            <a:r>
              <a:rPr lang="en-US" sz="4000" dirty="0"/>
              <a:t>The Rationale, Importance, and Context of Glucose-Lowering Treatment</a:t>
            </a:r>
            <a:br>
              <a:rPr lang="en-US" sz="4000" dirty="0"/>
            </a:br>
            <a:endParaRPr lang="en-US" sz="4000" dirty="0"/>
          </a:p>
        </p:txBody>
      </p:sp>
      <p:sp>
        <p:nvSpPr>
          <p:cNvPr id="12" name="Subtitle 11">
            <a:extLst>
              <a:ext uri="{FF2B5EF4-FFF2-40B4-BE49-F238E27FC236}">
                <a16:creationId xmlns:a16="http://schemas.microsoft.com/office/drawing/2014/main" id="{68B7C785-5183-AE48-A0AB-DFED16BF5C06}"/>
              </a:ext>
            </a:extLst>
          </p:cNvPr>
          <p:cNvSpPr>
            <a:spLocks noGrp="1"/>
          </p:cNvSpPr>
          <p:nvPr>
            <p:ph type="subTitle" idx="1"/>
          </p:nvPr>
        </p:nvSpPr>
        <p:spPr>
          <a:xfrm>
            <a:off x="979714" y="3509963"/>
            <a:ext cx="10389326" cy="1747837"/>
          </a:xfrm>
        </p:spPr>
        <p:txBody>
          <a:bodyPr>
            <a:normAutofit fontScale="77500" lnSpcReduction="20000"/>
          </a:bodyPr>
          <a:lstStyle/>
          <a:p>
            <a:r>
              <a:rPr lang="en-US" dirty="0"/>
              <a:t>Peter Rossing, MD, DMSc* and Billy Collins, DHSc, PA-C</a:t>
            </a:r>
            <a:r>
              <a:rPr lang="en-US" baseline="30000" dirty="0"/>
              <a:t>#</a:t>
            </a:r>
            <a:endParaRPr lang="en-US" dirty="0"/>
          </a:p>
          <a:p>
            <a:pPr>
              <a:lnSpc>
                <a:spcPct val="120000"/>
              </a:lnSpc>
              <a:spcBef>
                <a:spcPts val="0"/>
              </a:spcBef>
            </a:pPr>
            <a:r>
              <a:rPr lang="en-US" dirty="0"/>
              <a:t>for the ADA-EASD Management of </a:t>
            </a:r>
            <a:r>
              <a:rPr lang="en-US" dirty="0" err="1"/>
              <a:t>Hyperglycaemia</a:t>
            </a:r>
            <a:r>
              <a:rPr lang="en-US" dirty="0"/>
              <a:t> in Type 2 Diabetes Working Group </a:t>
            </a:r>
          </a:p>
          <a:p>
            <a:pPr algn="l">
              <a:lnSpc>
                <a:spcPct val="120000"/>
              </a:lnSpc>
              <a:spcBef>
                <a:spcPts val="0"/>
              </a:spcBef>
            </a:pPr>
            <a:br>
              <a:rPr lang="en-US" dirty="0"/>
            </a:br>
            <a:endParaRPr lang="en-US" dirty="0"/>
          </a:p>
          <a:p>
            <a:pPr algn="l">
              <a:lnSpc>
                <a:spcPct val="120000"/>
              </a:lnSpc>
              <a:spcBef>
                <a:spcPts val="0"/>
              </a:spcBef>
            </a:pPr>
            <a:r>
              <a:rPr lang="en-US" sz="1500" dirty="0"/>
              <a:t>*Professor University of Copenhagen, Head of Complications Research, Steno Diabetes Center Copenhagen, Denmark</a:t>
            </a:r>
          </a:p>
          <a:p>
            <a:pPr algn="l">
              <a:lnSpc>
                <a:spcPct val="120000"/>
              </a:lnSpc>
              <a:spcBef>
                <a:spcPts val="0"/>
              </a:spcBef>
            </a:pPr>
            <a:r>
              <a:rPr lang="en-US" sz="1500" dirty="0">
                <a:solidFill>
                  <a:prstClr val="black"/>
                </a:solidFill>
                <a:latin typeface="Calibri"/>
              </a:rPr>
              <a:t> </a:t>
            </a:r>
            <a:r>
              <a:rPr lang="en-US" sz="1500" baseline="30000" dirty="0">
                <a:solidFill>
                  <a:prstClr val="black"/>
                </a:solidFill>
                <a:latin typeface="Calibri"/>
              </a:rPr>
              <a:t>#</a:t>
            </a:r>
            <a:r>
              <a:rPr kumimoji="0" lang="en-US" sz="1500" b="0" i="0" u="none" strike="noStrike" kern="1200" cap="none" spc="0" normalizeH="0" baseline="0" noProof="0" dirty="0">
                <a:ln>
                  <a:noFill/>
                </a:ln>
                <a:solidFill>
                  <a:prstClr val="black"/>
                </a:solidFill>
                <a:effectLst/>
                <a:uLnTx/>
                <a:uFillTx/>
                <a:latin typeface="Calibri"/>
                <a:ea typeface="+mn-ea"/>
                <a:cs typeface="+mn-cs"/>
              </a:rPr>
              <a:t>Associate Investigator, Director of Clinical Services, Social Determinants of Obesity and Cardiovascular Risk Laboratory, National Heart, Lung &amp; Blood Institute, NIH</a:t>
            </a:r>
            <a:endParaRPr lang="en-US" sz="1500" dirty="0"/>
          </a:p>
          <a:p>
            <a:pPr algn="l">
              <a:lnSpc>
                <a:spcPct val="120000"/>
              </a:lnSpc>
              <a:spcBef>
                <a:spcPts val="0"/>
              </a:spcBef>
            </a:pPr>
            <a:endParaRPr lang="en-US" sz="1400" dirty="0"/>
          </a:p>
          <a:p>
            <a:pPr algn="l">
              <a:lnSpc>
                <a:spcPct val="120000"/>
              </a:lnSpc>
              <a:spcBef>
                <a:spcPts val="0"/>
              </a:spcBef>
            </a:pPr>
            <a:endParaRPr lang="en-US" sz="1400" dirty="0">
              <a:highlight>
                <a:srgbClr val="FFFF00"/>
              </a:highlight>
            </a:endParaRPr>
          </a:p>
        </p:txBody>
      </p:sp>
      <p:sp>
        <p:nvSpPr>
          <p:cNvPr id="4" name="TextBox 3">
            <a:extLst>
              <a:ext uri="{FF2B5EF4-FFF2-40B4-BE49-F238E27FC236}">
                <a16:creationId xmlns:a16="http://schemas.microsoft.com/office/drawing/2014/main" id="{F84F9742-A126-846D-5426-C12C3C51C1AE}"/>
              </a:ext>
            </a:extLst>
          </p:cNvPr>
          <p:cNvSpPr txBox="1"/>
          <p:nvPr/>
        </p:nvSpPr>
        <p:spPr>
          <a:xfrm>
            <a:off x="85958" y="5312788"/>
            <a:ext cx="12020085" cy="584775"/>
          </a:xfrm>
          <a:prstGeom prst="rect">
            <a:avLst/>
          </a:prstGeom>
          <a:noFill/>
        </p:spPr>
        <p:txBody>
          <a:bodyPr wrap="none" rtlCol="0">
            <a:spAutoFit/>
          </a:bodyPr>
          <a:lstStyle/>
          <a:p>
            <a:pPr algn="ctr">
              <a:spcAft>
                <a:spcPts val="600"/>
              </a:spcAft>
            </a:pPr>
            <a:r>
              <a:rPr lang="en-US" sz="1600" b="0" i="0" u="none" strike="noStrike" spc="-50" dirty="0">
                <a:effectLst/>
                <a:latin typeface="Calibri" panose="020F0502020204030204" pitchFamily="34" charset="0"/>
              </a:rPr>
              <a:t>Davies MJ, Aroda VR, Collins BS, Gabbay RA, Green J, Maruthur NM, Rosas SE, Del Prato S, Mathieu C, Mingrone G, Rossing P, </a:t>
            </a:r>
            <a:r>
              <a:rPr lang="en-US" sz="1600" b="0" i="0" u="none" strike="noStrike" spc="-50" dirty="0" err="1">
                <a:effectLst/>
                <a:latin typeface="Calibri" panose="020F0502020204030204" pitchFamily="34" charset="0"/>
              </a:rPr>
              <a:t>Tankova</a:t>
            </a:r>
            <a:r>
              <a:rPr lang="en-US" sz="1600" b="0" i="0" u="none" strike="noStrike" spc="-50" dirty="0">
                <a:effectLst/>
                <a:latin typeface="Calibri" panose="020F0502020204030204" pitchFamily="34" charset="0"/>
              </a:rPr>
              <a:t> T, Tsapas A, Buse JB</a:t>
            </a:r>
            <a:br>
              <a:rPr lang="en-US" sz="1600" b="0" i="0" u="none" strike="noStrike" spc="-50" dirty="0">
                <a:effectLst/>
                <a:latin typeface="Calibri" panose="020F0502020204030204" pitchFamily="34" charset="0"/>
              </a:rPr>
            </a:br>
            <a:r>
              <a:rPr lang="en-US" sz="1600" b="0" i="1" u="none" strike="noStrike" spc="-50" dirty="0">
                <a:effectLst/>
                <a:latin typeface="Calibri" panose="020F0502020204030204" pitchFamily="34" charset="0"/>
              </a:rPr>
              <a:t>Diabetes Care </a:t>
            </a:r>
            <a:r>
              <a:rPr lang="en-US" sz="1600" b="0" i="0" u="none" strike="noStrike" spc="-50" dirty="0">
                <a:effectLst/>
                <a:latin typeface="Calibri" panose="020F0502020204030204" pitchFamily="34" charset="0"/>
              </a:rPr>
              <a:t>2022; https://doi.org/10.2337/dci22-0034. </a:t>
            </a:r>
            <a:r>
              <a:rPr lang="en-US" sz="1600" b="0" i="1" u="none" strike="noStrike" spc="-50" dirty="0" err="1">
                <a:effectLst/>
                <a:latin typeface="Calibri" panose="020F0502020204030204" pitchFamily="34" charset="0"/>
              </a:rPr>
              <a:t>Diabetologia</a:t>
            </a:r>
            <a:r>
              <a:rPr lang="en-US" sz="1600" b="0" i="1" u="none" strike="noStrike" spc="-50" dirty="0">
                <a:effectLst/>
                <a:latin typeface="Calibri" panose="020F0502020204030204" pitchFamily="34" charset="0"/>
              </a:rPr>
              <a:t> </a:t>
            </a:r>
            <a:r>
              <a:rPr lang="en-US" sz="1600" b="0" i="0" u="none" strike="noStrike" spc="-50" dirty="0">
                <a:effectLst/>
                <a:latin typeface="Calibri" panose="020F0502020204030204" pitchFamily="34" charset="0"/>
              </a:rPr>
              <a:t>2022; </a:t>
            </a:r>
            <a:r>
              <a:rPr lang="en-US" sz="1600" b="0" i="0" strike="noStrike" spc="-50" dirty="0">
                <a:effectLst/>
                <a:latin typeface="Calibri" panose="020F0502020204030204" pitchFamily="34" charset="0"/>
              </a:rPr>
              <a:t>https://</a:t>
            </a:r>
            <a:r>
              <a:rPr lang="en-US" sz="1600" b="0" i="0" strike="noStrike" spc="-50" dirty="0" err="1">
                <a:effectLst/>
                <a:latin typeface="Calibri" panose="020F0502020204030204" pitchFamily="34" charset="0"/>
              </a:rPr>
              <a:t>doi.org</a:t>
            </a:r>
            <a:r>
              <a:rPr lang="en-US" sz="1600" b="0" i="0" strike="noStrike" spc="-50" dirty="0">
                <a:effectLst/>
                <a:latin typeface="Calibri" panose="020F0502020204030204" pitchFamily="34" charset="0"/>
              </a:rPr>
              <a:t>/10.1007/s00125-022-05787-2.</a:t>
            </a:r>
            <a:endParaRPr lang="en-US" sz="1600" i="1" spc="-50" dirty="0"/>
          </a:p>
        </p:txBody>
      </p:sp>
    </p:spTree>
    <p:extLst>
      <p:ext uri="{BB962C8B-B14F-4D97-AF65-F5344CB8AC3E}">
        <p14:creationId xmlns:p14="http://schemas.microsoft.com/office/powerpoint/2010/main" val="2465437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9CF62-112C-41E9-BFED-900B783681FB}"/>
              </a:ext>
            </a:extLst>
          </p:cNvPr>
          <p:cNvSpPr>
            <a:spLocks noGrp="1"/>
          </p:cNvSpPr>
          <p:nvPr>
            <p:ph type="title"/>
          </p:nvPr>
        </p:nvSpPr>
        <p:spPr/>
        <p:txBody>
          <a:bodyPr>
            <a:normAutofit/>
          </a:bodyPr>
          <a:lstStyle/>
          <a:p>
            <a:r>
              <a:rPr lang="en-US" sz="4000" dirty="0"/>
              <a:t>Disclosures of Interest</a:t>
            </a:r>
          </a:p>
        </p:txBody>
      </p:sp>
      <p:sp>
        <p:nvSpPr>
          <p:cNvPr id="3" name="Content Placeholder 2">
            <a:extLst>
              <a:ext uri="{FF2B5EF4-FFF2-40B4-BE49-F238E27FC236}">
                <a16:creationId xmlns:a16="http://schemas.microsoft.com/office/drawing/2014/main" id="{704A8B7E-B8EC-4AFA-8A32-B3561FAB8E04}"/>
              </a:ext>
            </a:extLst>
          </p:cNvPr>
          <p:cNvSpPr>
            <a:spLocks noGrp="1"/>
          </p:cNvSpPr>
          <p:nvPr>
            <p:ph idx="1"/>
          </p:nvPr>
        </p:nvSpPr>
        <p:spPr/>
        <p:txBody>
          <a:bodyPr>
            <a:normAutofit/>
          </a:bodyPr>
          <a:lstStyle/>
          <a:p>
            <a:pPr marL="0" indent="0">
              <a:buNone/>
            </a:pPr>
            <a:r>
              <a:rPr lang="en-US" sz="2800" dirty="0"/>
              <a:t>Billy Collins</a:t>
            </a:r>
          </a:p>
          <a:p>
            <a:pPr marL="0" indent="0">
              <a:buNone/>
            </a:pPr>
            <a:r>
              <a:rPr lang="en-US" sz="2800" dirty="0"/>
              <a:t>Nothing to disclose</a:t>
            </a:r>
          </a:p>
          <a:p>
            <a:pPr marL="0" indent="0">
              <a:buNone/>
            </a:pPr>
            <a:r>
              <a:rPr lang="en-US" sz="2800" dirty="0"/>
              <a:t>My input into this Consensus Report is from my own perspective and the Report does not reflect the view of the National Institutes of Health, Department of Health and Human Services, or the U.S. Government. </a:t>
            </a:r>
          </a:p>
        </p:txBody>
      </p:sp>
      <p:sp>
        <p:nvSpPr>
          <p:cNvPr id="4" name="Text Placeholder 3">
            <a:extLst>
              <a:ext uri="{FF2B5EF4-FFF2-40B4-BE49-F238E27FC236}">
                <a16:creationId xmlns:a16="http://schemas.microsoft.com/office/drawing/2014/main" id="{DB748C02-C26D-4CEC-A533-6DD1E86136A1}"/>
              </a:ext>
            </a:extLst>
          </p:cNvPr>
          <p:cNvSpPr>
            <a:spLocks noGrp="1"/>
          </p:cNvSpPr>
          <p:nvPr>
            <p:ph type="body" sz="quarter" idx="13"/>
          </p:nvPr>
        </p:nvSpPr>
        <p:spPr/>
        <p:txBody>
          <a:bodyPr/>
          <a:lstStyle/>
          <a:p>
            <a:endParaRPr lang="en-US"/>
          </a:p>
        </p:txBody>
      </p:sp>
      <p:sp>
        <p:nvSpPr>
          <p:cNvPr id="6" name="TextBox 5">
            <a:extLst>
              <a:ext uri="{FF2B5EF4-FFF2-40B4-BE49-F238E27FC236}">
                <a16:creationId xmlns:a16="http://schemas.microsoft.com/office/drawing/2014/main" id="{1466F577-861E-3591-E7BD-E850972B8F6C}"/>
              </a:ext>
            </a:extLst>
          </p:cNvPr>
          <p:cNvSpPr txBox="1"/>
          <p:nvPr/>
        </p:nvSpPr>
        <p:spPr>
          <a:xfrm>
            <a:off x="5989240" y="6280972"/>
            <a:ext cx="213520" cy="230832"/>
          </a:xfrm>
          <a:prstGeom prst="rect">
            <a:avLst/>
          </a:prstGeom>
          <a:noFill/>
        </p:spPr>
        <p:txBody>
          <a:bodyPr wrap="none" rtlCol="0">
            <a:spAutoFit/>
          </a:bodyPr>
          <a:lstStyle/>
          <a:p>
            <a:pPr algn="ctr">
              <a:spcAft>
                <a:spcPts val="600"/>
              </a:spcAft>
            </a:pPr>
            <a:r>
              <a:rPr lang="en-US" sz="900" b="0" i="0" strike="noStrike" dirty="0">
                <a:effectLst/>
                <a:latin typeface="Calibri" panose="020F0502020204030204" pitchFamily="34" charset="0"/>
              </a:rPr>
              <a:t>.</a:t>
            </a:r>
            <a:endParaRPr lang="en-US" sz="900" i="1" dirty="0"/>
          </a:p>
        </p:txBody>
      </p:sp>
    </p:spTree>
    <p:extLst>
      <p:ext uri="{BB962C8B-B14F-4D97-AF65-F5344CB8AC3E}">
        <p14:creationId xmlns:p14="http://schemas.microsoft.com/office/powerpoint/2010/main" val="194081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le 1"/>
          <p:cNvSpPr>
            <a:spLocks noGrp="1"/>
          </p:cNvSpPr>
          <p:nvPr>
            <p:ph type="title"/>
          </p:nvPr>
        </p:nvSpPr>
        <p:spPr/>
        <p:txBody>
          <a:bodyPr>
            <a:normAutofit/>
          </a:bodyPr>
          <a:lstStyle/>
          <a:p>
            <a:r>
              <a:rPr lang="en-US" altLang="en-US" sz="4000" dirty="0"/>
              <a:t>Disclosures of Interest</a:t>
            </a:r>
            <a:endParaRPr lang="en-GB" altLang="en-US" sz="4000" dirty="0"/>
          </a:p>
        </p:txBody>
      </p:sp>
      <p:sp>
        <p:nvSpPr>
          <p:cNvPr id="3" name="Content Placeholder 2"/>
          <p:cNvSpPr>
            <a:spLocks noGrp="1"/>
          </p:cNvSpPr>
          <p:nvPr>
            <p:ph idx="1"/>
          </p:nvPr>
        </p:nvSpPr>
        <p:spPr>
          <a:xfrm>
            <a:off x="503767" y="1653555"/>
            <a:ext cx="11072751" cy="3874168"/>
          </a:xfrm>
        </p:spPr>
        <p:txBody>
          <a:bodyPr>
            <a:normAutofit fontScale="92500" lnSpcReduction="20000"/>
          </a:bodyPr>
          <a:lstStyle/>
          <a:p>
            <a:endParaRPr lang="en-GB" altLang="en-US" sz="2800" dirty="0"/>
          </a:p>
          <a:p>
            <a:pPr marL="0" indent="0">
              <a:buNone/>
            </a:pPr>
            <a:r>
              <a:rPr lang="en-GB" altLang="en-US" sz="2800" dirty="0"/>
              <a:t>Peter Rossing declares the following: </a:t>
            </a:r>
          </a:p>
          <a:p>
            <a:pPr marL="0" indent="0">
              <a:buNone/>
            </a:pPr>
            <a:endParaRPr lang="en-GB" altLang="en-US" sz="2800" b="1" dirty="0"/>
          </a:p>
          <a:p>
            <a:pPr marL="0" indent="0">
              <a:buNone/>
            </a:pPr>
            <a:r>
              <a:rPr lang="en-GB" altLang="en-US" sz="2800" b="1" dirty="0"/>
              <a:t>Consultancy and/or speaking fees: </a:t>
            </a:r>
            <a:r>
              <a:rPr lang="en-GB" altLang="en-US" sz="2800" dirty="0"/>
              <a:t>(to his institution) Astellas Pharma, AstraZeneca, Bayer AG, Boehringer Ingelheim, Eli Lilly, MSD, Novo Nordisk and Sanofi Aventis</a:t>
            </a:r>
          </a:p>
          <a:p>
            <a:pPr marL="0" indent="0">
              <a:buNone/>
            </a:pPr>
            <a:endParaRPr lang="en-GB" altLang="en-US" sz="2800" b="1" dirty="0"/>
          </a:p>
          <a:p>
            <a:pPr marL="0" indent="0">
              <a:buNone/>
            </a:pPr>
            <a:r>
              <a:rPr lang="en-GB" altLang="en-US" sz="2800" b="1" dirty="0"/>
              <a:t>Research grants: </a:t>
            </a:r>
            <a:r>
              <a:rPr lang="en-GB" altLang="en-US" sz="2800" dirty="0"/>
              <a:t>AstraZeneca and Novo Nordisk</a:t>
            </a:r>
          </a:p>
          <a:p>
            <a:pPr marL="0" indent="0">
              <a:buNone/>
            </a:pPr>
            <a:endParaRPr lang="en-GB" altLang="en-US" sz="2800" b="1" dirty="0"/>
          </a:p>
          <a:p>
            <a:pPr marL="0" indent="0">
              <a:buNone/>
            </a:pPr>
            <a:r>
              <a:rPr lang="en-GB" altLang="en-US" sz="2800" b="1" dirty="0"/>
              <a:t>Stocks/ Shareholder: </a:t>
            </a:r>
            <a:r>
              <a:rPr lang="en-GB" altLang="en-US" sz="2800" dirty="0"/>
              <a:t>None</a:t>
            </a:r>
          </a:p>
          <a:p>
            <a:pPr lvl="1"/>
            <a:endParaRPr lang="en-GB" altLang="en-US" sz="2800" dirty="0"/>
          </a:p>
        </p:txBody>
      </p:sp>
      <p:sp>
        <p:nvSpPr>
          <p:cNvPr id="2" name="Pladsholder til tekst 1">
            <a:extLst>
              <a:ext uri="{FF2B5EF4-FFF2-40B4-BE49-F238E27FC236}">
                <a16:creationId xmlns:a16="http://schemas.microsoft.com/office/drawing/2014/main" id="{9451B8DB-0116-47A8-B3BE-D608F0977CFD}"/>
              </a:ext>
            </a:extLst>
          </p:cNvPr>
          <p:cNvSpPr>
            <a:spLocks noGrp="1"/>
          </p:cNvSpPr>
          <p:nvPr>
            <p:ph type="body" sz="quarter" idx="13"/>
          </p:nvPr>
        </p:nvSpPr>
        <p:spPr/>
        <p:txBody>
          <a:bodyPr/>
          <a:lstStyle/>
          <a:p>
            <a:endParaRPr lang="da-DK"/>
          </a:p>
        </p:txBody>
      </p:sp>
    </p:spTree>
    <p:extLst>
      <p:ext uri="{BB962C8B-B14F-4D97-AF65-F5344CB8AC3E}">
        <p14:creationId xmlns:p14="http://schemas.microsoft.com/office/powerpoint/2010/main" val="290055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650" y="826131"/>
            <a:ext cx="11078632" cy="1022124"/>
          </a:xfrm>
        </p:spPr>
        <p:txBody>
          <a:bodyPr>
            <a:normAutofit/>
          </a:bodyPr>
          <a:lstStyle/>
          <a:p>
            <a:r>
              <a:rPr lang="en-US" sz="4000" dirty="0">
                <a:solidFill>
                  <a:schemeClr val="tx1"/>
                </a:solidFill>
              </a:rPr>
              <a:t>Goals of Diabetes Care</a:t>
            </a:r>
          </a:p>
        </p:txBody>
      </p:sp>
      <p:sp>
        <p:nvSpPr>
          <p:cNvPr id="5" name="Content Placeholder 4">
            <a:extLst>
              <a:ext uri="{FF2B5EF4-FFF2-40B4-BE49-F238E27FC236}">
                <a16:creationId xmlns:a16="http://schemas.microsoft.com/office/drawing/2014/main" id="{FEB87E86-22F2-43D6-94FF-782D338B1741}"/>
              </a:ext>
            </a:extLst>
          </p:cNvPr>
          <p:cNvSpPr>
            <a:spLocks noGrp="1"/>
          </p:cNvSpPr>
          <p:nvPr>
            <p:ph idx="1"/>
          </p:nvPr>
        </p:nvSpPr>
        <p:spPr/>
        <p:txBody>
          <a:bodyPr/>
          <a:lstStyle/>
          <a:p>
            <a:pPr marL="0" indent="0">
              <a:buNone/>
            </a:pPr>
            <a:r>
              <a:rPr lang="en-US" sz="3600" dirty="0"/>
              <a:t>Prevent complications</a:t>
            </a:r>
          </a:p>
          <a:p>
            <a:endParaRPr lang="en-US" sz="3600" dirty="0"/>
          </a:p>
          <a:p>
            <a:pPr marL="0" indent="0">
              <a:buNone/>
            </a:pPr>
            <a:r>
              <a:rPr lang="en-US" sz="3600" dirty="0" err="1"/>
              <a:t>Optimise</a:t>
            </a:r>
            <a:r>
              <a:rPr lang="en-US" sz="3600" dirty="0"/>
              <a:t> quality of life</a:t>
            </a:r>
          </a:p>
          <a:p>
            <a:endParaRPr lang="en-US" dirty="0"/>
          </a:p>
        </p:txBody>
      </p:sp>
      <p:sp>
        <p:nvSpPr>
          <p:cNvPr id="4" name="Text Placeholder 3"/>
          <p:cNvSpPr>
            <a:spLocks noGrp="1"/>
          </p:cNvSpPr>
          <p:nvPr>
            <p:ph type="body" sz="quarter" idx="13"/>
          </p:nvPr>
        </p:nvSpPr>
        <p:spPr/>
        <p:txBody>
          <a:bodyPr/>
          <a:lstStyle/>
          <a:p>
            <a:endParaRPr lang="en-US" dirty="0">
              <a:solidFill>
                <a:srgbClr val="C0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51C02F82-7489-CD84-CEEE-8DC4E01D5372}"/>
              </a:ext>
            </a:extLst>
          </p:cNvPr>
          <p:cNvSpPr txBox="1"/>
          <p:nvPr/>
        </p:nvSpPr>
        <p:spPr>
          <a:xfrm>
            <a:off x="2288063" y="6136242"/>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226607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82141-6279-4C65-A702-60459DD897B6}"/>
              </a:ext>
            </a:extLst>
          </p:cNvPr>
          <p:cNvSpPr>
            <a:spLocks noGrp="1"/>
          </p:cNvSpPr>
          <p:nvPr>
            <p:ph type="title"/>
          </p:nvPr>
        </p:nvSpPr>
        <p:spPr>
          <a:xfrm>
            <a:off x="509654" y="284788"/>
            <a:ext cx="11078632" cy="1143000"/>
          </a:xfrm>
        </p:spPr>
        <p:txBody>
          <a:bodyPr>
            <a:normAutofit/>
          </a:bodyPr>
          <a:lstStyle/>
          <a:p>
            <a:r>
              <a:rPr lang="en-US" sz="4000" dirty="0"/>
              <a:t>Preventing Complications</a:t>
            </a:r>
          </a:p>
        </p:txBody>
      </p:sp>
      <p:sp>
        <p:nvSpPr>
          <p:cNvPr id="4" name="Text Placeholder 3">
            <a:extLst>
              <a:ext uri="{FF2B5EF4-FFF2-40B4-BE49-F238E27FC236}">
                <a16:creationId xmlns:a16="http://schemas.microsoft.com/office/drawing/2014/main" id="{15757C02-0A91-462A-AB93-B6688E584E06}"/>
              </a:ext>
            </a:extLst>
          </p:cNvPr>
          <p:cNvSpPr>
            <a:spLocks noGrp="1"/>
          </p:cNvSpPr>
          <p:nvPr>
            <p:ph type="body" sz="quarter" idx="13"/>
          </p:nvPr>
        </p:nvSpPr>
        <p:spPr/>
        <p:txBody>
          <a:bodyPr/>
          <a:lstStyle/>
          <a:p>
            <a:endParaRPr lang="en-US" dirty="0"/>
          </a:p>
        </p:txBody>
      </p:sp>
      <p:sp>
        <p:nvSpPr>
          <p:cNvPr id="9" name="TextBox 8">
            <a:extLst>
              <a:ext uri="{FF2B5EF4-FFF2-40B4-BE49-F238E27FC236}">
                <a16:creationId xmlns:a16="http://schemas.microsoft.com/office/drawing/2014/main" id="{328D1DB6-0A8B-4E3C-8A6E-1FD89278341E}"/>
              </a:ext>
            </a:extLst>
          </p:cNvPr>
          <p:cNvSpPr txBox="1"/>
          <p:nvPr/>
        </p:nvSpPr>
        <p:spPr>
          <a:xfrm>
            <a:off x="5461975" y="4122737"/>
            <a:ext cx="2818977"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CVD Risk Reduction</a:t>
            </a:r>
          </a:p>
        </p:txBody>
      </p:sp>
      <p:graphicFrame>
        <p:nvGraphicFramePr>
          <p:cNvPr id="7" name="Diagram 6">
            <a:extLst>
              <a:ext uri="{FF2B5EF4-FFF2-40B4-BE49-F238E27FC236}">
                <a16:creationId xmlns:a16="http://schemas.microsoft.com/office/drawing/2014/main" id="{772CECF6-58DB-4886-9739-F289BD96B55C}"/>
              </a:ext>
            </a:extLst>
          </p:cNvPr>
          <p:cNvGraphicFramePr/>
          <p:nvPr>
            <p:extLst>
              <p:ext uri="{D42A27DB-BD31-4B8C-83A1-F6EECF244321}">
                <p14:modId xmlns:p14="http://schemas.microsoft.com/office/powerpoint/2010/main" val="2081353656"/>
              </p:ext>
            </p:extLst>
          </p:nvPr>
        </p:nvGraphicFramePr>
        <p:xfrm>
          <a:off x="2108200" y="1109133"/>
          <a:ext cx="8227568" cy="4666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17EF96A1-C461-A62D-FDC1-A10FD9FD14F0}"/>
              </a:ext>
            </a:extLst>
          </p:cNvPr>
          <p:cNvSpPr txBox="1"/>
          <p:nvPr/>
        </p:nvSpPr>
        <p:spPr>
          <a:xfrm>
            <a:off x="2326163" y="6165503"/>
            <a:ext cx="6434775" cy="692497"/>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a:p>
            <a:pPr algn="ctr">
              <a:spcAft>
                <a:spcPts val="600"/>
              </a:spcAft>
            </a:pPr>
            <a:r>
              <a:rPr lang="en-US" sz="900" b="0" i="0" strike="noStrike" dirty="0">
                <a:effectLst/>
                <a:latin typeface="Calibri" panose="020F0502020204030204" pitchFamily="34" charset="0"/>
              </a:rPr>
              <a:t>.</a:t>
            </a:r>
            <a:endParaRPr lang="en-US" sz="900" i="1" dirty="0"/>
          </a:p>
        </p:txBody>
      </p:sp>
    </p:spTree>
    <p:extLst>
      <p:ext uri="{BB962C8B-B14F-4D97-AF65-F5344CB8AC3E}">
        <p14:creationId xmlns:p14="http://schemas.microsoft.com/office/powerpoint/2010/main" val="73440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6B6766-C5E9-45F9-8943-B21DD4DAC2D6}"/>
              </a:ext>
            </a:extLst>
          </p:cNvPr>
          <p:cNvSpPr>
            <a:spLocks noGrp="1"/>
          </p:cNvSpPr>
          <p:nvPr>
            <p:ph type="title"/>
          </p:nvPr>
        </p:nvSpPr>
        <p:spPr>
          <a:xfrm>
            <a:off x="503771" y="388074"/>
            <a:ext cx="11078632" cy="1143000"/>
          </a:xfrm>
        </p:spPr>
        <p:txBody>
          <a:bodyPr>
            <a:normAutofit fontScale="90000"/>
          </a:bodyPr>
          <a:lstStyle/>
          <a:p>
            <a:r>
              <a:rPr lang="en-US" dirty="0"/>
              <a:t>Language matters  </a:t>
            </a:r>
            <a:br>
              <a:rPr lang="da-DK" dirty="0"/>
            </a:br>
            <a:endParaRPr lang="da-DK" dirty="0"/>
          </a:p>
        </p:txBody>
      </p:sp>
      <p:sp>
        <p:nvSpPr>
          <p:cNvPr id="3" name="Pladsholder til indhold 2">
            <a:extLst>
              <a:ext uri="{FF2B5EF4-FFF2-40B4-BE49-F238E27FC236}">
                <a16:creationId xmlns:a16="http://schemas.microsoft.com/office/drawing/2014/main" id="{7E2CCA90-23B1-474E-AFF5-F565359BAD6A}"/>
              </a:ext>
            </a:extLst>
          </p:cNvPr>
          <p:cNvSpPr>
            <a:spLocks noGrp="1"/>
          </p:cNvSpPr>
          <p:nvPr>
            <p:ph idx="1"/>
          </p:nvPr>
        </p:nvSpPr>
        <p:spPr/>
        <p:txBody>
          <a:bodyPr>
            <a:normAutofit/>
          </a:bodyPr>
          <a:lstStyle/>
          <a:p>
            <a:r>
              <a:rPr lang="en-US" sz="2400" dirty="0"/>
              <a:t>Communication between people living with type 2 diabetes and health care team members is at the core of integrated care </a:t>
            </a:r>
          </a:p>
          <a:p>
            <a:r>
              <a:rPr lang="en-US" sz="2400" dirty="0"/>
              <a:t>Clinicians must </a:t>
            </a:r>
            <a:r>
              <a:rPr lang="en-US" sz="2400" dirty="0" err="1"/>
              <a:t>recognise</a:t>
            </a:r>
            <a:r>
              <a:rPr lang="en-US" sz="2400" dirty="0"/>
              <a:t> how language matters</a:t>
            </a:r>
          </a:p>
          <a:p>
            <a:r>
              <a:rPr lang="en-US" sz="2400" dirty="0"/>
              <a:t>Language in diabetes care should be neutral, free of stigma, and based on facts; be strengths-based (focus on what is working), respectful, and inclusive; encourage collaboration; and be person-</a:t>
            </a:r>
            <a:r>
              <a:rPr lang="en-US" sz="2400" dirty="0" err="1"/>
              <a:t>centred</a:t>
            </a:r>
            <a:r>
              <a:rPr lang="en-US" sz="2400" dirty="0"/>
              <a:t> </a:t>
            </a:r>
          </a:p>
          <a:p>
            <a:r>
              <a:rPr lang="en-US" sz="2400" dirty="0"/>
              <a:t>People living with diabetes should not be referred to as “diabetics,” or described as “noncompliant,” or blamed for their health condition.</a:t>
            </a:r>
            <a:endParaRPr lang="da-DK" sz="2400" dirty="0"/>
          </a:p>
        </p:txBody>
      </p:sp>
      <p:sp>
        <p:nvSpPr>
          <p:cNvPr id="4" name="Pladsholder til tekst 3">
            <a:extLst>
              <a:ext uri="{FF2B5EF4-FFF2-40B4-BE49-F238E27FC236}">
                <a16:creationId xmlns:a16="http://schemas.microsoft.com/office/drawing/2014/main" id="{990FBA87-B611-4BC9-9D79-B7179C942687}"/>
              </a:ext>
            </a:extLst>
          </p:cNvPr>
          <p:cNvSpPr>
            <a:spLocks noGrp="1"/>
          </p:cNvSpPr>
          <p:nvPr>
            <p:ph type="body" sz="quarter" idx="13"/>
          </p:nvPr>
        </p:nvSpPr>
        <p:spPr/>
        <p:txBody>
          <a:bodyPr/>
          <a:lstStyle/>
          <a:p>
            <a:endParaRPr lang="da-DK"/>
          </a:p>
        </p:txBody>
      </p:sp>
      <p:sp>
        <p:nvSpPr>
          <p:cNvPr id="6" name="TextBox 5">
            <a:extLst>
              <a:ext uri="{FF2B5EF4-FFF2-40B4-BE49-F238E27FC236}">
                <a16:creationId xmlns:a16="http://schemas.microsoft.com/office/drawing/2014/main" id="{A9FAA7CA-2B66-08CD-E6D1-CF89BEA9CA22}"/>
              </a:ext>
            </a:extLst>
          </p:cNvPr>
          <p:cNvSpPr txBox="1"/>
          <p:nvPr/>
        </p:nvSpPr>
        <p:spPr>
          <a:xfrm>
            <a:off x="2354738" y="6165503"/>
            <a:ext cx="6434775" cy="692497"/>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a:p>
            <a:pPr algn="ctr">
              <a:spcAft>
                <a:spcPts val="600"/>
              </a:spcAft>
            </a:pPr>
            <a:r>
              <a:rPr lang="en-US" sz="900" b="0" i="0" strike="noStrike" dirty="0">
                <a:effectLst/>
                <a:latin typeface="Calibri" panose="020F0502020204030204" pitchFamily="34" charset="0"/>
              </a:rPr>
              <a:t>.</a:t>
            </a:r>
            <a:endParaRPr lang="en-US" sz="900" i="1" dirty="0"/>
          </a:p>
        </p:txBody>
      </p:sp>
    </p:spTree>
    <p:extLst>
      <p:ext uri="{BB962C8B-B14F-4D97-AF65-F5344CB8AC3E}">
        <p14:creationId xmlns:p14="http://schemas.microsoft.com/office/powerpoint/2010/main" val="119689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767" y="469350"/>
            <a:ext cx="11078632" cy="1143000"/>
          </a:xfrm>
        </p:spPr>
        <p:txBody>
          <a:bodyPr>
            <a:noAutofit/>
          </a:bodyPr>
          <a:lstStyle/>
          <a:p>
            <a:r>
              <a:rPr lang="en-US" sz="4000" dirty="0"/>
              <a:t>Introduction</a:t>
            </a:r>
            <a:br>
              <a:rPr lang="en-GB" dirty="0"/>
            </a:br>
            <a:endParaRPr lang="en-GB" dirty="0"/>
          </a:p>
        </p:txBody>
      </p:sp>
      <p:sp>
        <p:nvSpPr>
          <p:cNvPr id="3" name="Content Placeholder 2"/>
          <p:cNvSpPr>
            <a:spLocks noGrp="1"/>
          </p:cNvSpPr>
          <p:nvPr>
            <p:ph idx="1"/>
          </p:nvPr>
        </p:nvSpPr>
        <p:spPr/>
        <p:txBody>
          <a:bodyPr>
            <a:normAutofit/>
          </a:bodyPr>
          <a:lstStyle/>
          <a:p>
            <a:pPr marL="0" indent="0" algn="ctr">
              <a:buNone/>
            </a:pPr>
            <a:r>
              <a:rPr lang="en-US" sz="2800" b="1" dirty="0"/>
              <a:t>Melanie J. Davies, MB ChB, MD</a:t>
            </a:r>
          </a:p>
          <a:p>
            <a:pPr marL="0" indent="0" algn="ctr">
              <a:buNone/>
            </a:pPr>
            <a:r>
              <a:rPr lang="en-US" sz="2800" b="1" dirty="0"/>
              <a:t>Professor of Diabetes Medicine </a:t>
            </a:r>
          </a:p>
          <a:p>
            <a:pPr marL="0" indent="0" algn="ctr">
              <a:buNone/>
            </a:pPr>
            <a:r>
              <a:rPr lang="en-US" sz="2800" b="1" dirty="0"/>
              <a:t>University of Leicester UK </a:t>
            </a:r>
          </a:p>
          <a:p>
            <a:pPr marL="0" indent="0" algn="ctr">
              <a:buNone/>
            </a:pPr>
            <a:r>
              <a:rPr lang="en-US" sz="2800" b="1" dirty="0"/>
              <a:t>and </a:t>
            </a:r>
          </a:p>
          <a:p>
            <a:pPr marL="0" indent="0" algn="ctr">
              <a:buNone/>
            </a:pPr>
            <a:r>
              <a:rPr lang="en-US" sz="2800" b="1" dirty="0"/>
              <a:t>Honorary Consultant Diabetologist </a:t>
            </a:r>
          </a:p>
          <a:p>
            <a:pPr marL="0" indent="0" algn="ctr">
              <a:buNone/>
            </a:pPr>
            <a:r>
              <a:rPr lang="en-US" sz="2800" b="1" dirty="0"/>
              <a:t>University Hospitals of Leicester NHS Trust  </a:t>
            </a:r>
            <a:endParaRPr lang="en-GB" sz="2800" dirty="0"/>
          </a:p>
          <a:p>
            <a:endParaRPr lang="en-GB" sz="2800" dirty="0"/>
          </a:p>
        </p:txBody>
      </p:sp>
      <p:sp>
        <p:nvSpPr>
          <p:cNvPr id="5" name="TextBox 4">
            <a:extLst>
              <a:ext uri="{FF2B5EF4-FFF2-40B4-BE49-F238E27FC236}">
                <a16:creationId xmlns:a16="http://schemas.microsoft.com/office/drawing/2014/main" id="{CB8E07E6-C163-7E26-B4CB-13952D29A072}"/>
              </a:ext>
            </a:extLst>
          </p:cNvPr>
          <p:cNvSpPr txBox="1"/>
          <p:nvPr/>
        </p:nvSpPr>
        <p:spPr>
          <a:xfrm>
            <a:off x="5989240" y="6280972"/>
            <a:ext cx="213520" cy="230832"/>
          </a:xfrm>
          <a:prstGeom prst="rect">
            <a:avLst/>
          </a:prstGeom>
          <a:noFill/>
        </p:spPr>
        <p:txBody>
          <a:bodyPr wrap="none" rtlCol="0">
            <a:spAutoFit/>
          </a:bodyPr>
          <a:lstStyle/>
          <a:p>
            <a:pPr algn="ctr">
              <a:spcAft>
                <a:spcPts val="600"/>
              </a:spcAft>
            </a:pPr>
            <a:r>
              <a:rPr lang="en-US" sz="900" b="0" i="0" strike="noStrike" dirty="0">
                <a:effectLst/>
                <a:latin typeface="Calibri" panose="020F0502020204030204" pitchFamily="34" charset="0"/>
              </a:rPr>
              <a:t>.</a:t>
            </a:r>
            <a:endParaRPr lang="en-US" sz="900" i="1" dirty="0"/>
          </a:p>
        </p:txBody>
      </p:sp>
    </p:spTree>
    <p:extLst>
      <p:ext uri="{BB962C8B-B14F-4D97-AF65-F5344CB8AC3E}">
        <p14:creationId xmlns:p14="http://schemas.microsoft.com/office/powerpoint/2010/main" val="48037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788" y="375493"/>
            <a:ext cx="11078632" cy="1143000"/>
          </a:xfrm>
        </p:spPr>
        <p:txBody>
          <a:bodyPr>
            <a:normAutofit/>
          </a:bodyPr>
          <a:lstStyle/>
          <a:p>
            <a:r>
              <a:rPr lang="en-US" sz="4000" dirty="0"/>
              <a:t>Social Determinants of Health</a:t>
            </a:r>
          </a:p>
        </p:txBody>
      </p:sp>
      <p:sp>
        <p:nvSpPr>
          <p:cNvPr id="3" name="Content Placeholder 2"/>
          <p:cNvSpPr>
            <a:spLocks noGrp="1"/>
          </p:cNvSpPr>
          <p:nvPr>
            <p:ph idx="1"/>
          </p:nvPr>
        </p:nvSpPr>
        <p:spPr>
          <a:xfrm>
            <a:off x="509669" y="1714298"/>
            <a:ext cx="11072751" cy="4175064"/>
          </a:xfrm>
        </p:spPr>
        <p:txBody>
          <a:bodyPr>
            <a:normAutofit/>
          </a:bodyPr>
          <a:lstStyle/>
          <a:p>
            <a:r>
              <a:rPr lang="en-US" dirty="0"/>
              <a:t>SDOH must be addressed to improve health outcomes</a:t>
            </a:r>
          </a:p>
          <a:p>
            <a:r>
              <a:rPr lang="en-US" dirty="0"/>
              <a:t>Five SDOH areas have been identified:</a:t>
            </a:r>
          </a:p>
          <a:p>
            <a:pPr lvl="1"/>
            <a:r>
              <a:rPr lang="en-US" dirty="0"/>
              <a:t>socioeconomic status (education, income, and occupation), </a:t>
            </a:r>
          </a:p>
          <a:p>
            <a:pPr lvl="1"/>
            <a:r>
              <a:rPr lang="en-US" dirty="0"/>
              <a:t>living and working conditions, </a:t>
            </a:r>
          </a:p>
          <a:p>
            <a:pPr lvl="1"/>
            <a:r>
              <a:rPr lang="en-US" dirty="0"/>
              <a:t>multisector domains (e.g., housing, education, criminal justice system), </a:t>
            </a:r>
          </a:p>
          <a:p>
            <a:pPr lvl="1"/>
            <a:r>
              <a:rPr lang="en-US" dirty="0"/>
              <a:t>sociocultural context (e.g., shared cultural values, practices, experiences), and</a:t>
            </a:r>
          </a:p>
          <a:p>
            <a:pPr lvl="1"/>
            <a:r>
              <a:rPr lang="en-US" dirty="0"/>
              <a:t>sociopolitical context (e.g., societal and political norms that are root-cause ideologies and policies underlying health disparities) </a:t>
            </a:r>
          </a:p>
          <a:p>
            <a:r>
              <a:rPr lang="en-US" dirty="0"/>
              <a:t>Environmental, social, </a:t>
            </a:r>
            <a:r>
              <a:rPr lang="en-US" dirty="0" err="1"/>
              <a:t>behavioural</a:t>
            </a:r>
            <a:r>
              <a:rPr lang="en-US" dirty="0"/>
              <a:t>, and emotional factors, known as psychosocial factors, influence living with diabetes, and achieving satisfactory medical outcomes and psychological well-being</a:t>
            </a:r>
          </a:p>
          <a:p>
            <a:r>
              <a:rPr lang="en-US" dirty="0"/>
              <a:t>Individuals’ heterogeneity, SDOH, and psychosocial factors challenge individuals with diabetes, their families, and their providers when attempting to integrate diabetes care into daily life </a:t>
            </a:r>
            <a:endParaRPr lang="en-GB" sz="2400" dirty="0"/>
          </a:p>
        </p:txBody>
      </p:sp>
      <p:sp>
        <p:nvSpPr>
          <p:cNvPr id="5" name="Text Placeholder 3"/>
          <p:cNvSpPr>
            <a:spLocks noGrp="1"/>
          </p:cNvSpPr>
          <p:nvPr>
            <p:ph type="body" sz="quarter" idx="13"/>
          </p:nvPr>
        </p:nvSpPr>
        <p:spPr>
          <a:xfrm>
            <a:off x="509650" y="483231"/>
            <a:ext cx="11267822" cy="342900"/>
          </a:xfrm>
        </p:spPr>
        <p:txBody>
          <a:bodyPr/>
          <a:lstStyle/>
          <a:p>
            <a:endParaRPr lang="en-US" dirty="0"/>
          </a:p>
        </p:txBody>
      </p:sp>
      <p:sp>
        <p:nvSpPr>
          <p:cNvPr id="6" name="TextBox 5">
            <a:extLst>
              <a:ext uri="{FF2B5EF4-FFF2-40B4-BE49-F238E27FC236}">
                <a16:creationId xmlns:a16="http://schemas.microsoft.com/office/drawing/2014/main" id="{10F30977-06BB-5B7A-BC43-BE6EA31C598A}"/>
              </a:ext>
            </a:extLst>
          </p:cNvPr>
          <p:cNvSpPr txBox="1"/>
          <p:nvPr/>
        </p:nvSpPr>
        <p:spPr>
          <a:xfrm>
            <a:off x="2173763" y="6165503"/>
            <a:ext cx="6434775" cy="692497"/>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a:p>
            <a:pPr algn="ctr">
              <a:spcAft>
                <a:spcPts val="600"/>
              </a:spcAft>
            </a:pPr>
            <a:r>
              <a:rPr lang="en-US" sz="900" b="0" i="0" strike="noStrike" dirty="0">
                <a:effectLst/>
                <a:latin typeface="Calibri" panose="020F0502020204030204" pitchFamily="34" charset="0"/>
              </a:rPr>
              <a:t>.</a:t>
            </a:r>
            <a:endParaRPr lang="en-US" sz="900" i="1" dirty="0"/>
          </a:p>
        </p:txBody>
      </p:sp>
    </p:spTree>
    <p:extLst>
      <p:ext uri="{BB962C8B-B14F-4D97-AF65-F5344CB8AC3E}">
        <p14:creationId xmlns:p14="http://schemas.microsoft.com/office/powerpoint/2010/main" val="210917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654" y="299799"/>
            <a:ext cx="11078632" cy="1022124"/>
          </a:xfrm>
        </p:spPr>
        <p:txBody>
          <a:bodyPr>
            <a:normAutofit/>
          </a:bodyPr>
          <a:lstStyle/>
          <a:p>
            <a:r>
              <a:rPr lang="en-US" sz="4000" dirty="0">
                <a:solidFill>
                  <a:schemeClr val="tx1"/>
                </a:solidFill>
              </a:rPr>
              <a:t>Importance of </a:t>
            </a:r>
            <a:r>
              <a:rPr lang="en-US" sz="4000" dirty="0" err="1">
                <a:solidFill>
                  <a:schemeClr val="tx1"/>
                </a:solidFill>
              </a:rPr>
              <a:t>Glycaemic</a:t>
            </a:r>
            <a:r>
              <a:rPr lang="en-US" sz="4000" dirty="0">
                <a:solidFill>
                  <a:schemeClr val="tx1"/>
                </a:solidFill>
              </a:rPr>
              <a:t> Control</a:t>
            </a:r>
          </a:p>
        </p:txBody>
      </p:sp>
      <p:sp>
        <p:nvSpPr>
          <p:cNvPr id="5" name="Content Placeholder 4">
            <a:extLst>
              <a:ext uri="{FF2B5EF4-FFF2-40B4-BE49-F238E27FC236}">
                <a16:creationId xmlns:a16="http://schemas.microsoft.com/office/drawing/2014/main" id="{FEB87E86-22F2-43D6-94FF-782D338B1741}"/>
              </a:ext>
            </a:extLst>
          </p:cNvPr>
          <p:cNvSpPr>
            <a:spLocks noGrp="1"/>
          </p:cNvSpPr>
          <p:nvPr>
            <p:ph idx="1"/>
          </p:nvPr>
        </p:nvSpPr>
        <p:spPr>
          <a:xfrm>
            <a:off x="509673" y="2024258"/>
            <a:ext cx="10374227" cy="3874168"/>
          </a:xfrm>
        </p:spPr>
        <p:txBody>
          <a:bodyPr>
            <a:normAutofit/>
          </a:bodyPr>
          <a:lstStyle/>
          <a:p>
            <a:pPr marL="0" indent="0">
              <a:buNone/>
            </a:pPr>
            <a:r>
              <a:rPr lang="en-US" sz="2800" dirty="0"/>
              <a:t>Averting symptomatic </a:t>
            </a:r>
            <a:r>
              <a:rPr lang="en-US" sz="2800" dirty="0" err="1"/>
              <a:t>hyperglycaemia</a:t>
            </a:r>
            <a:r>
              <a:rPr lang="en-US" sz="2800" dirty="0"/>
              <a:t> </a:t>
            </a:r>
          </a:p>
          <a:p>
            <a:pPr marL="0" indent="0">
              <a:buNone/>
            </a:pPr>
            <a:r>
              <a:rPr lang="en-US" sz="2800" dirty="0"/>
              <a:t>Substantial and enduring reduction in microvascular complications</a:t>
            </a:r>
          </a:p>
          <a:p>
            <a:pPr lvl="1"/>
            <a:r>
              <a:rPr lang="en-US" sz="2800" dirty="0"/>
              <a:t>50-76% reduction DCCT with HbA1c 7% vs 9%</a:t>
            </a:r>
          </a:p>
          <a:p>
            <a:pPr lvl="1"/>
            <a:r>
              <a:rPr lang="en-US" sz="2800" dirty="0"/>
              <a:t>25% reduction UKPDS with HbA1c 7% vs 7.9%</a:t>
            </a:r>
          </a:p>
          <a:p>
            <a:pPr lvl="1"/>
            <a:r>
              <a:rPr lang="en-US" sz="2800" dirty="0"/>
              <a:t>Greatest benefit with reduction from higher levels of HbA1c </a:t>
            </a:r>
          </a:p>
          <a:p>
            <a:pPr marL="0" indent="0">
              <a:buNone/>
            </a:pPr>
            <a:r>
              <a:rPr lang="en-US" sz="2800" dirty="0"/>
              <a:t>Uncertainty regarding macrovascular benefit of BG control in T2D</a:t>
            </a:r>
          </a:p>
          <a:p>
            <a:pPr marL="0" indent="0">
              <a:buNone/>
            </a:pPr>
            <a:r>
              <a:rPr lang="en-US" sz="2800" dirty="0"/>
              <a:t>Benefits emerge slowly while harms of glucose control medications can be more immediate</a:t>
            </a:r>
          </a:p>
        </p:txBody>
      </p:sp>
      <p:sp>
        <p:nvSpPr>
          <p:cNvPr id="4" name="Text Placeholder 3"/>
          <p:cNvSpPr>
            <a:spLocks noGrp="1"/>
          </p:cNvSpPr>
          <p:nvPr>
            <p:ph type="body" sz="quarter" idx="13"/>
          </p:nvPr>
        </p:nvSpPr>
        <p:spPr/>
        <p:txBody>
          <a:bodyPr/>
          <a:lstStyle/>
          <a:p>
            <a:endParaRPr lang="en-US" dirty="0">
              <a:solidFill>
                <a:srgbClr val="C0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61C9AD25-8030-3075-E3FF-02A6D24215BD}"/>
              </a:ext>
            </a:extLst>
          </p:cNvPr>
          <p:cNvSpPr txBox="1"/>
          <p:nvPr/>
        </p:nvSpPr>
        <p:spPr>
          <a:xfrm>
            <a:off x="2479398" y="6165503"/>
            <a:ext cx="6434775" cy="692497"/>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a:p>
            <a:pPr algn="ctr">
              <a:spcAft>
                <a:spcPts val="600"/>
              </a:spcAft>
            </a:pPr>
            <a:r>
              <a:rPr lang="en-US" sz="900" b="0" i="0" strike="noStrike" dirty="0">
                <a:effectLst/>
                <a:latin typeface="Calibri" panose="020F0502020204030204" pitchFamily="34" charset="0"/>
              </a:rPr>
              <a:t>.</a:t>
            </a:r>
            <a:endParaRPr lang="en-US" sz="900" i="1" dirty="0"/>
          </a:p>
        </p:txBody>
      </p:sp>
    </p:spTree>
    <p:extLst>
      <p:ext uri="{BB962C8B-B14F-4D97-AF65-F5344CB8AC3E}">
        <p14:creationId xmlns:p14="http://schemas.microsoft.com/office/powerpoint/2010/main" val="4047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CBCDB-B52D-42E0-8DF5-105C11896EFB}"/>
              </a:ext>
            </a:extLst>
          </p:cNvPr>
          <p:cNvSpPr>
            <a:spLocks noGrp="1"/>
          </p:cNvSpPr>
          <p:nvPr>
            <p:ph type="title"/>
          </p:nvPr>
        </p:nvSpPr>
        <p:spPr>
          <a:xfrm>
            <a:off x="503771" y="328083"/>
            <a:ext cx="11078632" cy="1143000"/>
          </a:xfrm>
        </p:spPr>
        <p:txBody>
          <a:bodyPr>
            <a:normAutofit/>
          </a:bodyPr>
          <a:lstStyle/>
          <a:p>
            <a:r>
              <a:rPr lang="en-US" sz="4000" dirty="0"/>
              <a:t>Glucose Control: Monitoring</a:t>
            </a:r>
          </a:p>
        </p:txBody>
      </p:sp>
      <p:sp>
        <p:nvSpPr>
          <p:cNvPr id="3" name="Content Placeholder 2">
            <a:extLst>
              <a:ext uri="{FF2B5EF4-FFF2-40B4-BE49-F238E27FC236}">
                <a16:creationId xmlns:a16="http://schemas.microsoft.com/office/drawing/2014/main" id="{DA79AF95-449F-41A5-9C6F-EC61E5F146CE}"/>
              </a:ext>
            </a:extLst>
          </p:cNvPr>
          <p:cNvSpPr>
            <a:spLocks noGrp="1"/>
          </p:cNvSpPr>
          <p:nvPr>
            <p:ph idx="1"/>
          </p:nvPr>
        </p:nvSpPr>
        <p:spPr>
          <a:xfrm>
            <a:off x="509648" y="1337733"/>
            <a:ext cx="10323303" cy="4723985"/>
          </a:xfrm>
        </p:spPr>
        <p:txBody>
          <a:bodyPr>
            <a:noAutofit/>
          </a:bodyPr>
          <a:lstStyle/>
          <a:p>
            <a:pPr marL="0" indent="0">
              <a:buNone/>
            </a:pPr>
            <a:r>
              <a:rPr lang="en-US" sz="2400" dirty="0"/>
              <a:t>HbA1c test</a:t>
            </a:r>
          </a:p>
          <a:p>
            <a:pPr lvl="1"/>
            <a:r>
              <a:rPr lang="en-US" sz="2400" dirty="0"/>
              <a:t>Excellent performance in certified labs</a:t>
            </a:r>
          </a:p>
          <a:p>
            <a:pPr lvl="1"/>
            <a:r>
              <a:rPr lang="en-US" sz="2400" dirty="0"/>
              <a:t>Limitations in conditions that alter red blood cell turnover and in certain racial and ethnic groups</a:t>
            </a:r>
          </a:p>
          <a:p>
            <a:pPr lvl="1"/>
            <a:r>
              <a:rPr lang="en-US" sz="2400" dirty="0"/>
              <a:t>Consider reliability of HbA1c assay with discrepancies between measured HbA1c and glucose levels</a:t>
            </a:r>
          </a:p>
          <a:p>
            <a:pPr marL="0" indent="0">
              <a:buNone/>
            </a:pPr>
            <a:r>
              <a:rPr lang="en-US" sz="2400" dirty="0"/>
              <a:t>Blood glucose monitoring</a:t>
            </a:r>
          </a:p>
          <a:p>
            <a:pPr lvl="1"/>
            <a:r>
              <a:rPr lang="en-US" sz="2400" dirty="0"/>
              <a:t>Useful for self-management in people with type 2 diabetes particularly when taking insulin</a:t>
            </a:r>
          </a:p>
          <a:p>
            <a:pPr lvl="1"/>
            <a:r>
              <a:rPr lang="en-US" sz="2400" dirty="0"/>
              <a:t>Limited benefit outside insulin Rx and adds burden and cost</a:t>
            </a:r>
          </a:p>
          <a:p>
            <a:pPr lvl="1"/>
            <a:r>
              <a:rPr lang="en-US" sz="2400" dirty="0"/>
              <a:t>Continuous glucose monitoring (CGM) provide more information and may be useful for people with type 2 diabetes, particularly those using insulin</a:t>
            </a:r>
            <a:endParaRPr lang="en-US" sz="2800" dirty="0"/>
          </a:p>
        </p:txBody>
      </p:sp>
      <p:sp>
        <p:nvSpPr>
          <p:cNvPr id="4" name="Text Placeholder 3">
            <a:extLst>
              <a:ext uri="{FF2B5EF4-FFF2-40B4-BE49-F238E27FC236}">
                <a16:creationId xmlns:a16="http://schemas.microsoft.com/office/drawing/2014/main" id="{C63DFE55-CB01-4D53-BA73-CC7678D5F292}"/>
              </a:ext>
            </a:extLst>
          </p:cNvPr>
          <p:cNvSpPr>
            <a:spLocks noGrp="1"/>
          </p:cNvSpPr>
          <p:nvPr>
            <p:ph type="body" sz="quarter" idx="13"/>
          </p:nvPr>
        </p:nvSpPr>
        <p:spPr/>
        <p:txBody>
          <a:bodyPr/>
          <a:lstStyle/>
          <a:p>
            <a:endParaRPr lang="en-US"/>
          </a:p>
        </p:txBody>
      </p:sp>
      <p:sp>
        <p:nvSpPr>
          <p:cNvPr id="6" name="TextBox 5">
            <a:extLst>
              <a:ext uri="{FF2B5EF4-FFF2-40B4-BE49-F238E27FC236}">
                <a16:creationId xmlns:a16="http://schemas.microsoft.com/office/drawing/2014/main" id="{F476E421-0450-6DD0-7B96-87CC00F1084C}"/>
              </a:ext>
            </a:extLst>
          </p:cNvPr>
          <p:cNvSpPr txBox="1"/>
          <p:nvPr/>
        </p:nvSpPr>
        <p:spPr>
          <a:xfrm>
            <a:off x="2211863" y="6136242"/>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261952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CBCDB-B52D-42E0-8DF5-105C11896EFB}"/>
              </a:ext>
            </a:extLst>
          </p:cNvPr>
          <p:cNvSpPr>
            <a:spLocks noGrp="1"/>
          </p:cNvSpPr>
          <p:nvPr>
            <p:ph type="title"/>
          </p:nvPr>
        </p:nvSpPr>
        <p:spPr>
          <a:xfrm>
            <a:off x="503767" y="254631"/>
            <a:ext cx="11078632" cy="1143000"/>
          </a:xfrm>
        </p:spPr>
        <p:txBody>
          <a:bodyPr>
            <a:normAutofit/>
          </a:bodyPr>
          <a:lstStyle/>
          <a:p>
            <a:r>
              <a:rPr lang="en-US" sz="4000" dirty="0"/>
              <a:t>Improving </a:t>
            </a:r>
            <a:r>
              <a:rPr lang="en-US" sz="4000" dirty="0" err="1"/>
              <a:t>Glycaemic</a:t>
            </a:r>
            <a:r>
              <a:rPr lang="en-US" sz="4000" dirty="0"/>
              <a:t> Management</a:t>
            </a:r>
          </a:p>
        </p:txBody>
      </p:sp>
      <p:sp>
        <p:nvSpPr>
          <p:cNvPr id="3" name="Content Placeholder 2">
            <a:extLst>
              <a:ext uri="{FF2B5EF4-FFF2-40B4-BE49-F238E27FC236}">
                <a16:creationId xmlns:a16="http://schemas.microsoft.com/office/drawing/2014/main" id="{DA79AF95-449F-41A5-9C6F-EC61E5F146CE}"/>
              </a:ext>
            </a:extLst>
          </p:cNvPr>
          <p:cNvSpPr>
            <a:spLocks noGrp="1"/>
          </p:cNvSpPr>
          <p:nvPr>
            <p:ph idx="1"/>
          </p:nvPr>
        </p:nvSpPr>
        <p:spPr>
          <a:xfrm>
            <a:off x="503767" y="1775669"/>
            <a:ext cx="10430933" cy="3874168"/>
          </a:xfrm>
        </p:spPr>
        <p:txBody>
          <a:bodyPr>
            <a:noAutofit/>
          </a:bodyPr>
          <a:lstStyle/>
          <a:p>
            <a:pPr marL="0" indent="0">
              <a:buNone/>
            </a:pPr>
            <a:r>
              <a:rPr lang="en-US" sz="3000" dirty="0"/>
              <a:t>Focus on treatments for </a:t>
            </a:r>
            <a:r>
              <a:rPr lang="en-US" sz="3000" dirty="0" err="1"/>
              <a:t>glycaemic</a:t>
            </a:r>
            <a:r>
              <a:rPr lang="en-US" sz="3000" dirty="0"/>
              <a:t> management </a:t>
            </a:r>
          </a:p>
          <a:p>
            <a:pPr lvl="1"/>
            <a:r>
              <a:rPr lang="en-US" sz="3000" dirty="0" err="1"/>
              <a:t>Behavioural</a:t>
            </a:r>
            <a:r>
              <a:rPr lang="en-US" sz="3000" dirty="0"/>
              <a:t> approaches</a:t>
            </a:r>
          </a:p>
          <a:p>
            <a:pPr lvl="1"/>
            <a:r>
              <a:rPr lang="en-US" sz="3000" dirty="0"/>
              <a:t>Medications</a:t>
            </a:r>
          </a:p>
          <a:p>
            <a:pPr lvl="1"/>
            <a:r>
              <a:rPr lang="en-US" sz="3000" dirty="0"/>
              <a:t>Metabolic surgery</a:t>
            </a:r>
          </a:p>
          <a:p>
            <a:pPr marL="457200" lvl="1" indent="0">
              <a:buNone/>
            </a:pPr>
            <a:endParaRPr lang="en-US" sz="3000" dirty="0"/>
          </a:p>
          <a:p>
            <a:pPr marL="0" indent="0">
              <a:buNone/>
            </a:pPr>
            <a:r>
              <a:rPr lang="en-US" sz="3000" dirty="0"/>
              <a:t>Addresses increasing complexity of person-</a:t>
            </a:r>
            <a:r>
              <a:rPr lang="en-US" sz="3000" dirty="0" err="1"/>
              <a:t>centred</a:t>
            </a:r>
            <a:r>
              <a:rPr lang="en-US" sz="3000" dirty="0"/>
              <a:t> therapeutic decisions in the context of expanding therapeutic options and new information on benefits and risks </a:t>
            </a:r>
          </a:p>
        </p:txBody>
      </p:sp>
      <p:sp>
        <p:nvSpPr>
          <p:cNvPr id="4" name="Text Placeholder 3">
            <a:extLst>
              <a:ext uri="{FF2B5EF4-FFF2-40B4-BE49-F238E27FC236}">
                <a16:creationId xmlns:a16="http://schemas.microsoft.com/office/drawing/2014/main" id="{C63DFE55-CB01-4D53-BA73-CC7678D5F292}"/>
              </a:ext>
            </a:extLst>
          </p:cNvPr>
          <p:cNvSpPr>
            <a:spLocks noGrp="1"/>
          </p:cNvSpPr>
          <p:nvPr>
            <p:ph type="body" sz="quarter" idx="13"/>
          </p:nvPr>
        </p:nvSpPr>
        <p:spPr/>
        <p:txBody>
          <a:bodyPr/>
          <a:lstStyle/>
          <a:p>
            <a:endParaRPr lang="en-US"/>
          </a:p>
        </p:txBody>
      </p:sp>
      <p:sp>
        <p:nvSpPr>
          <p:cNvPr id="6" name="TextBox 5">
            <a:extLst>
              <a:ext uri="{FF2B5EF4-FFF2-40B4-BE49-F238E27FC236}">
                <a16:creationId xmlns:a16="http://schemas.microsoft.com/office/drawing/2014/main" id="{BCCF51F4-44BC-A78F-ED0D-6368AF1ED537}"/>
              </a:ext>
            </a:extLst>
          </p:cNvPr>
          <p:cNvSpPr txBox="1"/>
          <p:nvPr/>
        </p:nvSpPr>
        <p:spPr>
          <a:xfrm>
            <a:off x="2392838" y="6165503"/>
            <a:ext cx="6434775" cy="692497"/>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a:p>
            <a:pPr algn="ctr">
              <a:spcAft>
                <a:spcPts val="600"/>
              </a:spcAft>
            </a:pPr>
            <a:r>
              <a:rPr lang="en-US" sz="900" b="0" i="0" strike="noStrike" dirty="0">
                <a:effectLst/>
                <a:latin typeface="Calibri" panose="020F0502020204030204" pitchFamily="34" charset="0"/>
              </a:rPr>
              <a:t>.</a:t>
            </a:r>
            <a:endParaRPr lang="en-US" sz="900" i="1" dirty="0"/>
          </a:p>
        </p:txBody>
      </p:sp>
    </p:spTree>
    <p:extLst>
      <p:ext uri="{BB962C8B-B14F-4D97-AF65-F5344CB8AC3E}">
        <p14:creationId xmlns:p14="http://schemas.microsoft.com/office/powerpoint/2010/main" val="76627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A409E7-577C-417A-B8D0-F23C36C58556}"/>
              </a:ext>
            </a:extLst>
          </p:cNvPr>
          <p:cNvSpPr>
            <a:spLocks noGrp="1"/>
          </p:cNvSpPr>
          <p:nvPr>
            <p:ph type="title"/>
          </p:nvPr>
        </p:nvSpPr>
        <p:spPr/>
        <p:txBody>
          <a:bodyPr>
            <a:normAutofit/>
          </a:bodyPr>
          <a:lstStyle/>
          <a:p>
            <a:pPr fontAlgn="base"/>
            <a:r>
              <a:rPr lang="en-US" sz="4000" dirty="0"/>
              <a:t>Weight Reduction as a Targeted Intervention </a:t>
            </a:r>
            <a:endParaRPr lang="da-DK" sz="4000" dirty="0"/>
          </a:p>
        </p:txBody>
      </p:sp>
      <p:sp>
        <p:nvSpPr>
          <p:cNvPr id="3" name="Pladsholder til indhold 2">
            <a:extLst>
              <a:ext uri="{FF2B5EF4-FFF2-40B4-BE49-F238E27FC236}">
                <a16:creationId xmlns:a16="http://schemas.microsoft.com/office/drawing/2014/main" id="{55A1EF13-2267-4C46-BE95-B8E7C385AC0B}"/>
              </a:ext>
            </a:extLst>
          </p:cNvPr>
          <p:cNvSpPr>
            <a:spLocks noGrp="1"/>
          </p:cNvSpPr>
          <p:nvPr>
            <p:ph idx="1"/>
          </p:nvPr>
        </p:nvSpPr>
        <p:spPr>
          <a:xfrm>
            <a:off x="503763" y="1498925"/>
            <a:ext cx="11072751" cy="4465536"/>
          </a:xfrm>
        </p:spPr>
        <p:txBody>
          <a:bodyPr>
            <a:normAutofit fontScale="92500"/>
          </a:bodyPr>
          <a:lstStyle/>
          <a:p>
            <a:endParaRPr lang="en-US" sz="2800" dirty="0"/>
          </a:p>
          <a:p>
            <a:r>
              <a:rPr lang="en-US" sz="2800" dirty="0"/>
              <a:t>Weight reduction has mostly been seen as a strategy to improve </a:t>
            </a:r>
            <a:r>
              <a:rPr lang="en-US" sz="2800" dirty="0" err="1"/>
              <a:t>glycaemic</a:t>
            </a:r>
            <a:r>
              <a:rPr lang="en-US" sz="2800" dirty="0"/>
              <a:t> management and reduce the risk for weight-related complications.</a:t>
            </a:r>
          </a:p>
          <a:p>
            <a:r>
              <a:rPr lang="en-US" sz="2800" dirty="0"/>
              <a:t>It was recently suggested that weight loss of 5-15% should be a primary target in management for many people living with type 2 diabetes. </a:t>
            </a:r>
          </a:p>
          <a:p>
            <a:r>
              <a:rPr lang="en-US" sz="2800" dirty="0"/>
              <a:t>A higher magnitude of weight loss confers better outcomes, and a 5-10% loss confers metabolic improvement, and a loss of 10-15% or more of body weight can have a disease-modifying effect, and lead to remission of diabetes. </a:t>
            </a:r>
          </a:p>
          <a:p>
            <a:r>
              <a:rPr lang="en-US" sz="2800" dirty="0"/>
              <a:t>Weight loss may exert benefits that extend beyond </a:t>
            </a:r>
            <a:r>
              <a:rPr lang="en-US" sz="2800" dirty="0" err="1"/>
              <a:t>glycaemic</a:t>
            </a:r>
            <a:r>
              <a:rPr lang="en-US" sz="2800" dirty="0"/>
              <a:t> management to improve risk factors for cardiometabolic disease and quality of life.</a:t>
            </a:r>
            <a:endParaRPr lang="da-DK" sz="2800" dirty="0"/>
          </a:p>
        </p:txBody>
      </p:sp>
      <p:sp>
        <p:nvSpPr>
          <p:cNvPr id="4" name="Pladsholder til tekst 3">
            <a:extLst>
              <a:ext uri="{FF2B5EF4-FFF2-40B4-BE49-F238E27FC236}">
                <a16:creationId xmlns:a16="http://schemas.microsoft.com/office/drawing/2014/main" id="{D36F55F7-8BF5-4DE5-B1E5-0E631A6C2EEE}"/>
              </a:ext>
            </a:extLst>
          </p:cNvPr>
          <p:cNvSpPr>
            <a:spLocks noGrp="1"/>
          </p:cNvSpPr>
          <p:nvPr>
            <p:ph type="body" sz="quarter" idx="13"/>
          </p:nvPr>
        </p:nvSpPr>
        <p:spPr/>
        <p:txBody>
          <a:bodyPr/>
          <a:lstStyle/>
          <a:p>
            <a:endParaRPr lang="da-DK"/>
          </a:p>
        </p:txBody>
      </p:sp>
      <p:sp>
        <p:nvSpPr>
          <p:cNvPr id="6" name="TextBox 5">
            <a:extLst>
              <a:ext uri="{FF2B5EF4-FFF2-40B4-BE49-F238E27FC236}">
                <a16:creationId xmlns:a16="http://schemas.microsoft.com/office/drawing/2014/main" id="{8E9834A0-5B1E-4488-FEDE-1ED72662C5BD}"/>
              </a:ext>
            </a:extLst>
          </p:cNvPr>
          <p:cNvSpPr txBox="1"/>
          <p:nvPr/>
        </p:nvSpPr>
        <p:spPr>
          <a:xfrm>
            <a:off x="2392838" y="6220099"/>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315733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ASCVD = Atherosclerotic Cardiovascular Disease…"/>
          <p:cNvSpPr txBox="1"/>
          <p:nvPr/>
        </p:nvSpPr>
        <p:spPr>
          <a:xfrm>
            <a:off x="126481" y="6055960"/>
            <a:ext cx="2732631" cy="172163"/>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b">
            <a:sp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sz="1300"/>
            </a:pPr>
            <a:endParaRPr kumimoji="0" sz="65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GOALS OF CARE…">
            <a:extLst>
              <a:ext uri="{FF2B5EF4-FFF2-40B4-BE49-F238E27FC236}">
                <a16:creationId xmlns:a16="http://schemas.microsoft.com/office/drawing/2014/main" id="{BCC3BB4C-43C3-334B-A98B-3FE7C04ABD7E}"/>
              </a:ext>
            </a:extLst>
          </p:cNvPr>
          <p:cNvSpPr>
            <a:spLocks noChangeAspect="1"/>
          </p:cNvSpPr>
          <p:nvPr/>
        </p:nvSpPr>
        <p:spPr>
          <a:xfrm>
            <a:off x="3936000" y="1524100"/>
            <a:ext cx="4320000" cy="4320000"/>
          </a:xfrm>
          <a:prstGeom prst="ellipse">
            <a:avLst/>
          </a:prstGeom>
          <a:solidFill>
            <a:srgbClr val="00A561"/>
          </a:solidFill>
          <a:ln w="12700">
            <a:miter lim="400000"/>
          </a:ln>
          <a:extLst>
            <a:ext uri="{C572A759-6A51-4108-AA02-DFA0A04FC94B}">
              <ma14:wrappingTextBoxFlag xmlns="" xmlns:ma14="http://schemas.microsoft.com/office/mac/drawingml/2011/main" val="1"/>
            </a:ext>
          </a:extLst>
        </p:spPr>
        <p:txBody>
          <a:bodyPr lIns="35719" tIns="35719" rIns="35719" bIns="35719"/>
          <a:lstStyle/>
          <a:p>
            <a:pPr marL="0" marR="0" lvl="0" indent="0" algn="l" defTabSz="914400" rtl="0" eaLnBrk="1" fontAlgn="auto" latinLnBrk="0" hangingPunct="1">
              <a:lnSpc>
                <a:spcPct val="90000"/>
              </a:lnSpc>
              <a:spcBef>
                <a:spcPts val="0"/>
              </a:spcBef>
              <a:spcAft>
                <a:spcPts val="0"/>
              </a:spcAft>
              <a:buClrTx/>
              <a:buSzTx/>
              <a:buFontTx/>
              <a:buNone/>
              <a:tabLst/>
              <a:defRPr sz="5000" b="1">
                <a:solidFill>
                  <a:srgbClr val="FFFFFF"/>
                </a:solidFill>
              </a:defRPr>
            </a:pPr>
            <a:endParaRPr kumimoji="0" sz="1150" b="1" i="0" u="none" strike="noStrike" kern="1200" cap="none" spc="0" normalizeH="0" baseline="0" noProof="0" dirty="0">
              <a:ln>
                <a:noFill/>
              </a:ln>
              <a:solidFill>
                <a:srgbClr val="FFFFFF"/>
              </a:solidFill>
              <a:effectLst/>
              <a:uLnTx/>
              <a:uFillTx/>
              <a:latin typeface="Calibri"/>
              <a:ea typeface="+mn-ea"/>
              <a:cs typeface="+mn-cs"/>
            </a:endParaRPr>
          </a:p>
        </p:txBody>
      </p:sp>
      <p:pic>
        <p:nvPicPr>
          <p:cNvPr id="19" name="Image" descr="Image">
            <a:extLst>
              <a:ext uri="{FF2B5EF4-FFF2-40B4-BE49-F238E27FC236}">
                <a16:creationId xmlns:a16="http://schemas.microsoft.com/office/drawing/2014/main" id="{66CC83FE-ACDA-DD49-AD5C-A77399956B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59283" y="2888205"/>
            <a:ext cx="1273434" cy="1591789"/>
          </a:xfrm>
          <a:prstGeom prst="rect">
            <a:avLst/>
          </a:prstGeom>
          <a:ln w="12700">
            <a:miter lim="400000"/>
          </a:ln>
        </p:spPr>
      </p:pic>
      <p:sp>
        <p:nvSpPr>
          <p:cNvPr id="2" name="Rectangle 1">
            <a:extLst>
              <a:ext uri="{FF2B5EF4-FFF2-40B4-BE49-F238E27FC236}">
                <a16:creationId xmlns:a16="http://schemas.microsoft.com/office/drawing/2014/main" id="{81D47B66-8359-4F47-BC23-FE0AF8C64489}"/>
              </a:ext>
            </a:extLst>
          </p:cNvPr>
          <p:cNvSpPr/>
          <p:nvPr/>
        </p:nvSpPr>
        <p:spPr>
          <a:xfrm>
            <a:off x="589059" y="604354"/>
            <a:ext cx="1216951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rPr>
              <a:t>Putting the Person with Diabetes at the Centre of Care </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C9A60898-2075-DBCD-C9D0-A3020952C731}"/>
              </a:ext>
            </a:extLst>
          </p:cNvPr>
          <p:cNvSpPr txBox="1"/>
          <p:nvPr/>
        </p:nvSpPr>
        <p:spPr>
          <a:xfrm>
            <a:off x="2241895" y="6204794"/>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160326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low confidence">
            <a:extLst>
              <a:ext uri="{FF2B5EF4-FFF2-40B4-BE49-F238E27FC236}">
                <a16:creationId xmlns:a16="http://schemas.microsoft.com/office/drawing/2014/main" id="{595CB9A2-DA1F-FCC7-C1C3-7D2A5AF452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12192002" cy="6857999"/>
          </a:xfrm>
          <a:prstGeom prst="rect">
            <a:avLst/>
          </a:prstGeom>
        </p:spPr>
      </p:pic>
      <p:pic>
        <p:nvPicPr>
          <p:cNvPr id="9" name="Picture 8" descr="Text&#10;&#10;Description automatically generated">
            <a:extLst>
              <a:ext uri="{FF2B5EF4-FFF2-40B4-BE49-F238E27FC236}">
                <a16:creationId xmlns:a16="http://schemas.microsoft.com/office/drawing/2014/main" id="{2B85AD57-BEC7-2BFC-67CE-0A9B679795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12192002" cy="6857999"/>
          </a:xfrm>
          <a:prstGeom prst="rect">
            <a:avLst/>
          </a:prstGeom>
        </p:spPr>
      </p:pic>
      <p:pic>
        <p:nvPicPr>
          <p:cNvPr id="13" name="Picture 12" descr="Text&#10;&#10;Description automatically generated">
            <a:extLst>
              <a:ext uri="{FF2B5EF4-FFF2-40B4-BE49-F238E27FC236}">
                <a16:creationId xmlns:a16="http://schemas.microsoft.com/office/drawing/2014/main" id="{8BBF90C3-EB74-9FD0-BFBE-D66AB2C400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
            <a:ext cx="12192002" cy="6857999"/>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E619166A-3738-7B05-B444-D928E26797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
            <a:ext cx="12192002" cy="6857999"/>
          </a:xfrm>
          <a:prstGeom prst="rect">
            <a:avLst/>
          </a:prstGeom>
        </p:spPr>
      </p:pic>
      <p:pic>
        <p:nvPicPr>
          <p:cNvPr id="19" name="Picture 18" descr="Graphical user interface&#10;&#10;Description automatically generated">
            <a:extLst>
              <a:ext uri="{FF2B5EF4-FFF2-40B4-BE49-F238E27FC236}">
                <a16:creationId xmlns:a16="http://schemas.microsoft.com/office/drawing/2014/main" id="{16E5DA67-65BD-3813-5B0F-5728EADC715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
            <a:ext cx="12192002" cy="6857999"/>
          </a:xfrm>
          <a:prstGeom prst="rect">
            <a:avLst/>
          </a:prstGeom>
        </p:spPr>
      </p:pic>
      <p:pic>
        <p:nvPicPr>
          <p:cNvPr id="21" name="Picture 20" descr="Graphical user interface, text, application&#10;&#10;Description automatically generated">
            <a:extLst>
              <a:ext uri="{FF2B5EF4-FFF2-40B4-BE49-F238E27FC236}">
                <a16:creationId xmlns:a16="http://schemas.microsoft.com/office/drawing/2014/main" id="{0A78A3AD-9FE2-3CC8-E375-ADB78E76A5B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1"/>
            <a:ext cx="12192002" cy="6857999"/>
          </a:xfrm>
          <a:prstGeom prst="rect">
            <a:avLst/>
          </a:prstGeom>
        </p:spPr>
      </p:pic>
      <p:pic>
        <p:nvPicPr>
          <p:cNvPr id="23" name="Picture 22" descr="Graphical user interface, text, application&#10;&#10;Description automatically generated">
            <a:extLst>
              <a:ext uri="{FF2B5EF4-FFF2-40B4-BE49-F238E27FC236}">
                <a16:creationId xmlns:a16="http://schemas.microsoft.com/office/drawing/2014/main" id="{97DC7960-BE94-89C0-48AF-36F24DCFCE8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1"/>
            <a:ext cx="12192002" cy="6857999"/>
          </a:xfrm>
          <a:prstGeom prst="rect">
            <a:avLst/>
          </a:prstGeom>
        </p:spPr>
      </p:pic>
      <p:pic>
        <p:nvPicPr>
          <p:cNvPr id="25" name="Picture 24" descr="Graphical user interface, text&#10;&#10;Description automatically generated">
            <a:extLst>
              <a:ext uri="{FF2B5EF4-FFF2-40B4-BE49-F238E27FC236}">
                <a16:creationId xmlns:a16="http://schemas.microsoft.com/office/drawing/2014/main" id="{F2596EF1-668D-F30E-3176-565B6F00F9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1"/>
            <a:ext cx="12192002" cy="6857999"/>
          </a:xfrm>
          <a:prstGeom prst="rect">
            <a:avLst/>
          </a:prstGeom>
        </p:spPr>
      </p:pic>
      <p:sp>
        <p:nvSpPr>
          <p:cNvPr id="3" name="TextBox 2">
            <a:extLst>
              <a:ext uri="{FF2B5EF4-FFF2-40B4-BE49-F238E27FC236}">
                <a16:creationId xmlns:a16="http://schemas.microsoft.com/office/drawing/2014/main" id="{5038BCE0-20CA-D522-A0BE-CCD5E2B2F16F}"/>
              </a:ext>
            </a:extLst>
          </p:cNvPr>
          <p:cNvSpPr txBox="1"/>
          <p:nvPr/>
        </p:nvSpPr>
        <p:spPr>
          <a:xfrm>
            <a:off x="2326163" y="6242872"/>
            <a:ext cx="6434775" cy="692497"/>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a:p>
            <a:pPr algn="ctr">
              <a:spcAft>
                <a:spcPts val="600"/>
              </a:spcAft>
            </a:pPr>
            <a:r>
              <a:rPr lang="en-US" sz="900" b="0" i="0" strike="noStrike" dirty="0">
                <a:effectLst/>
                <a:latin typeface="Calibri" panose="020F0502020204030204" pitchFamily="34" charset="0"/>
              </a:rPr>
              <a:t>.</a:t>
            </a:r>
            <a:endParaRPr lang="en-US" sz="900" i="1" dirty="0"/>
          </a:p>
        </p:txBody>
      </p:sp>
    </p:spTree>
    <p:extLst>
      <p:ext uri="{BB962C8B-B14F-4D97-AF65-F5344CB8AC3E}">
        <p14:creationId xmlns:p14="http://schemas.microsoft.com/office/powerpoint/2010/main" val="366069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descr="Diagram&#10;&#10;Description automatically generated">
            <a:extLst>
              <a:ext uri="{FF2B5EF4-FFF2-40B4-BE49-F238E27FC236}">
                <a16:creationId xmlns:a16="http://schemas.microsoft.com/office/drawing/2014/main" id="{A5E07454-4EA9-BAF9-CE50-6BDD70692C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12192002" cy="6857999"/>
          </a:xfrm>
          <a:prstGeom prst="rect">
            <a:avLst/>
          </a:prstGeom>
        </p:spPr>
      </p:pic>
      <p:pic>
        <p:nvPicPr>
          <p:cNvPr id="47" name="Picture 46" descr="Text&#10;&#10;Description automatically generated">
            <a:extLst>
              <a:ext uri="{FF2B5EF4-FFF2-40B4-BE49-F238E27FC236}">
                <a16:creationId xmlns:a16="http://schemas.microsoft.com/office/drawing/2014/main" id="{8FE1CCC3-5C06-F559-7056-FAA7059F4A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12192002" cy="6857999"/>
          </a:xfrm>
          <a:prstGeom prst="rect">
            <a:avLst/>
          </a:prstGeom>
        </p:spPr>
      </p:pic>
      <p:pic>
        <p:nvPicPr>
          <p:cNvPr id="45" name="Picture 44" descr="Text&#10;&#10;Description automatically generated with medium confidence">
            <a:extLst>
              <a:ext uri="{FF2B5EF4-FFF2-40B4-BE49-F238E27FC236}">
                <a16:creationId xmlns:a16="http://schemas.microsoft.com/office/drawing/2014/main" id="{B2F68E8E-ACD8-EB76-6C0E-F0C8AEBAB7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
            <a:ext cx="12192002" cy="6857999"/>
          </a:xfrm>
          <a:prstGeom prst="rect">
            <a:avLst/>
          </a:prstGeom>
        </p:spPr>
      </p:pic>
      <p:pic>
        <p:nvPicPr>
          <p:cNvPr id="43" name="Picture 42" descr="Text&#10;&#10;Description automatically generated with medium confidence">
            <a:extLst>
              <a:ext uri="{FF2B5EF4-FFF2-40B4-BE49-F238E27FC236}">
                <a16:creationId xmlns:a16="http://schemas.microsoft.com/office/drawing/2014/main" id="{C2DAFA82-2DB6-BDAD-470D-37FBF71542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
            <a:ext cx="12192002" cy="6857999"/>
          </a:xfrm>
          <a:prstGeom prst="rect">
            <a:avLst/>
          </a:prstGeom>
        </p:spPr>
      </p:pic>
      <p:sp>
        <p:nvSpPr>
          <p:cNvPr id="3" name="TextBox 2">
            <a:extLst>
              <a:ext uri="{FF2B5EF4-FFF2-40B4-BE49-F238E27FC236}">
                <a16:creationId xmlns:a16="http://schemas.microsoft.com/office/drawing/2014/main" id="{776E818C-3886-5449-DDBF-F6923BED0074}"/>
              </a:ext>
            </a:extLst>
          </p:cNvPr>
          <p:cNvSpPr txBox="1"/>
          <p:nvPr/>
        </p:nvSpPr>
        <p:spPr>
          <a:xfrm>
            <a:off x="2088038" y="6252397"/>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224512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650" y="254631"/>
            <a:ext cx="11078632" cy="1143000"/>
          </a:xfrm>
        </p:spPr>
        <p:txBody>
          <a:bodyPr>
            <a:normAutofit/>
          </a:bodyPr>
          <a:lstStyle/>
          <a:p>
            <a:r>
              <a:rPr lang="en-US" sz="4000" dirty="0"/>
              <a:t>Shared Decision-Making in Type 2 Diabetes</a:t>
            </a:r>
          </a:p>
        </p:txBody>
      </p:sp>
      <p:sp>
        <p:nvSpPr>
          <p:cNvPr id="3" name="Content Placeholder 2"/>
          <p:cNvSpPr>
            <a:spLocks noGrp="1"/>
          </p:cNvSpPr>
          <p:nvPr>
            <p:ph idx="1"/>
          </p:nvPr>
        </p:nvSpPr>
        <p:spPr>
          <a:xfrm>
            <a:off x="509669" y="1714298"/>
            <a:ext cx="11072751" cy="3874168"/>
          </a:xfrm>
        </p:spPr>
        <p:txBody>
          <a:bodyPr>
            <a:normAutofit/>
          </a:bodyPr>
          <a:lstStyle/>
          <a:p>
            <a:pPr marL="0" indent="0">
              <a:buNone/>
            </a:pPr>
            <a:r>
              <a:rPr lang="en-US" sz="3200" dirty="0"/>
              <a:t>Shared decision-making can improve </a:t>
            </a:r>
          </a:p>
          <a:p>
            <a:pPr lvl="1"/>
            <a:r>
              <a:rPr lang="en-US" sz="3200" dirty="0"/>
              <a:t>decision quality </a:t>
            </a:r>
          </a:p>
          <a:p>
            <a:pPr lvl="1"/>
            <a:r>
              <a:rPr lang="en-US" sz="3200" dirty="0"/>
              <a:t>knowledge about risks, safety, and benefits</a:t>
            </a:r>
          </a:p>
          <a:p>
            <a:pPr lvl="1"/>
            <a:r>
              <a:rPr lang="en-US" sz="3200" dirty="0"/>
              <a:t>incorporation of individual preferences and values when formulating a management plan</a:t>
            </a:r>
          </a:p>
          <a:p>
            <a:pPr marL="0" indent="0">
              <a:buNone/>
            </a:pPr>
            <a:r>
              <a:rPr lang="en-US" sz="3200" dirty="0"/>
              <a:t>Ethical imperative for support of person’s autonomy</a:t>
            </a:r>
          </a:p>
          <a:p>
            <a:endParaRPr lang="en-US" sz="2400" dirty="0"/>
          </a:p>
        </p:txBody>
      </p:sp>
      <p:sp>
        <p:nvSpPr>
          <p:cNvPr id="4" name="Text Placeholder 3"/>
          <p:cNvSpPr>
            <a:spLocks noGrp="1"/>
          </p:cNvSpPr>
          <p:nvPr>
            <p:ph type="body" sz="quarter" idx="13"/>
          </p:nvPr>
        </p:nvSpPr>
        <p:spPr>
          <a:xfrm>
            <a:off x="509650" y="483231"/>
            <a:ext cx="11267822" cy="342900"/>
          </a:xfrm>
        </p:spPr>
        <p:txBody>
          <a:bodyPr/>
          <a:lstStyle/>
          <a:p>
            <a:endParaRPr lang="en-US" dirty="0"/>
          </a:p>
        </p:txBody>
      </p:sp>
      <p:sp>
        <p:nvSpPr>
          <p:cNvPr id="6" name="TextBox 5">
            <a:extLst>
              <a:ext uri="{FF2B5EF4-FFF2-40B4-BE49-F238E27FC236}">
                <a16:creationId xmlns:a16="http://schemas.microsoft.com/office/drawing/2014/main" id="{E8E6FFF2-7EAE-C56D-7B49-B5E2251D2694}"/>
              </a:ext>
            </a:extLst>
          </p:cNvPr>
          <p:cNvSpPr txBox="1"/>
          <p:nvPr/>
        </p:nvSpPr>
        <p:spPr>
          <a:xfrm>
            <a:off x="2288063" y="6165503"/>
            <a:ext cx="6434775" cy="692497"/>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a:p>
            <a:pPr algn="ctr">
              <a:spcAft>
                <a:spcPts val="600"/>
              </a:spcAft>
            </a:pPr>
            <a:r>
              <a:rPr lang="en-US" sz="900" b="0" i="0" strike="noStrike" dirty="0">
                <a:effectLst/>
                <a:latin typeface="Calibri" panose="020F0502020204030204" pitchFamily="34" charset="0"/>
              </a:rPr>
              <a:t>.</a:t>
            </a:r>
            <a:endParaRPr lang="en-US" sz="900" i="1" dirty="0"/>
          </a:p>
        </p:txBody>
      </p:sp>
    </p:spTree>
    <p:extLst>
      <p:ext uri="{BB962C8B-B14F-4D97-AF65-F5344CB8AC3E}">
        <p14:creationId xmlns:p14="http://schemas.microsoft.com/office/powerpoint/2010/main" val="170235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886" y="344842"/>
            <a:ext cx="11078632" cy="1143000"/>
          </a:xfrm>
        </p:spPr>
        <p:txBody>
          <a:bodyPr>
            <a:noAutofit/>
          </a:bodyPr>
          <a:lstStyle/>
          <a:p>
            <a:r>
              <a:rPr lang="en-US" sz="4000" dirty="0"/>
              <a:t>Diabetes Self-Management Education and Support (DSMES)</a:t>
            </a:r>
          </a:p>
        </p:txBody>
      </p:sp>
      <p:sp>
        <p:nvSpPr>
          <p:cNvPr id="3" name="Content Placeholder 2"/>
          <p:cNvSpPr>
            <a:spLocks noGrp="1"/>
          </p:cNvSpPr>
          <p:nvPr>
            <p:ph idx="1"/>
          </p:nvPr>
        </p:nvSpPr>
        <p:spPr>
          <a:xfrm>
            <a:off x="503767" y="2104442"/>
            <a:ext cx="11072751" cy="4086330"/>
          </a:xfrm>
        </p:spPr>
        <p:txBody>
          <a:bodyPr>
            <a:noAutofit/>
          </a:bodyPr>
          <a:lstStyle/>
          <a:p>
            <a:pPr marL="0" indent="0">
              <a:buNone/>
            </a:pPr>
            <a:r>
              <a:rPr lang="en-US" sz="2400" dirty="0"/>
              <a:t>Face-to-face contact in group or individual sessions with trained educators</a:t>
            </a:r>
            <a:endParaRPr lang="en-GB" sz="2400" dirty="0"/>
          </a:p>
          <a:p>
            <a:pPr marL="0" indent="0">
              <a:buNone/>
            </a:pPr>
            <a:r>
              <a:rPr lang="en-US" sz="2400" dirty="0"/>
              <a:t>Promote healthy eating, physical activity, good medication-taking behavior, and increase self-efficacy</a:t>
            </a:r>
          </a:p>
          <a:p>
            <a:pPr marL="0" indent="0">
              <a:buNone/>
            </a:pPr>
            <a:r>
              <a:rPr lang="en-US" sz="2400" dirty="0"/>
              <a:t>Theory based DSMES, with structured curriculum and contact time &gt; 10 </a:t>
            </a:r>
            <a:r>
              <a:rPr lang="en-US" sz="2400" dirty="0" err="1"/>
              <a:t>hrs</a:t>
            </a:r>
            <a:endParaRPr lang="en-US" sz="2400" dirty="0"/>
          </a:p>
          <a:p>
            <a:pPr lvl="1"/>
            <a:r>
              <a:rPr lang="en-US" sz="2400" dirty="0"/>
              <a:t>decrease HbA</a:t>
            </a:r>
            <a:r>
              <a:rPr lang="en-US" sz="2400" baseline="-25000" dirty="0"/>
              <a:t>1c</a:t>
            </a:r>
          </a:p>
          <a:p>
            <a:pPr lvl="1"/>
            <a:r>
              <a:rPr lang="en-US" sz="2400" dirty="0"/>
              <a:t>reduce hospital admissions</a:t>
            </a:r>
          </a:p>
          <a:p>
            <a:pPr lvl="1"/>
            <a:r>
              <a:rPr lang="en-US" sz="2400" dirty="0"/>
              <a:t>improve person </a:t>
            </a:r>
            <a:r>
              <a:rPr lang="en-US" sz="2400"/>
              <a:t>with diabetes </a:t>
            </a:r>
            <a:r>
              <a:rPr lang="en-US" sz="2400" dirty="0"/>
              <a:t>knowledge</a:t>
            </a:r>
          </a:p>
          <a:p>
            <a:pPr lvl="1"/>
            <a:r>
              <a:rPr lang="en-US" sz="2400" dirty="0"/>
              <a:t>improve clinical and psychological outcomes</a:t>
            </a:r>
          </a:p>
          <a:p>
            <a:pPr lvl="1"/>
            <a:r>
              <a:rPr lang="en-US" sz="2400" dirty="0"/>
              <a:t>cost-effective</a:t>
            </a:r>
          </a:p>
          <a:p>
            <a:pPr lvl="1"/>
            <a:r>
              <a:rPr lang="en-US" sz="2400" dirty="0"/>
              <a:t>potentially reduce the risk of all-cause mortality</a:t>
            </a:r>
          </a:p>
        </p:txBody>
      </p:sp>
      <p:sp>
        <p:nvSpPr>
          <p:cNvPr id="4" name="Text Placeholder 3"/>
          <p:cNvSpPr>
            <a:spLocks noGrp="1"/>
          </p:cNvSpPr>
          <p:nvPr>
            <p:ph type="body" sz="quarter" idx="13"/>
          </p:nvPr>
        </p:nvSpPr>
        <p:spPr>
          <a:xfrm>
            <a:off x="509650" y="483231"/>
            <a:ext cx="11267822" cy="342900"/>
          </a:xfrm>
        </p:spPr>
        <p:txBody>
          <a:bodyPr/>
          <a:lstStyle/>
          <a:p>
            <a:endParaRPr lang="en-US" dirty="0"/>
          </a:p>
        </p:txBody>
      </p:sp>
      <p:sp>
        <p:nvSpPr>
          <p:cNvPr id="6" name="TextBox 5">
            <a:extLst>
              <a:ext uri="{FF2B5EF4-FFF2-40B4-BE49-F238E27FC236}">
                <a16:creationId xmlns:a16="http://schemas.microsoft.com/office/drawing/2014/main" id="{8A6E904E-8D28-1E7C-5267-948902577472}"/>
              </a:ext>
            </a:extLst>
          </p:cNvPr>
          <p:cNvSpPr txBox="1"/>
          <p:nvPr/>
        </p:nvSpPr>
        <p:spPr>
          <a:xfrm>
            <a:off x="2259488" y="6190772"/>
            <a:ext cx="6434775" cy="692497"/>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a:p>
            <a:pPr algn="ctr">
              <a:spcAft>
                <a:spcPts val="600"/>
              </a:spcAft>
            </a:pPr>
            <a:r>
              <a:rPr lang="en-US" sz="900" b="0" i="0" strike="noStrike" dirty="0">
                <a:effectLst/>
                <a:latin typeface="Calibri" panose="020F0502020204030204" pitchFamily="34" charset="0"/>
              </a:rPr>
              <a:t>.</a:t>
            </a:r>
            <a:endParaRPr lang="en-US" sz="900" i="1" dirty="0"/>
          </a:p>
        </p:txBody>
      </p:sp>
    </p:spTree>
    <p:extLst>
      <p:ext uri="{BB962C8B-B14F-4D97-AF65-F5344CB8AC3E}">
        <p14:creationId xmlns:p14="http://schemas.microsoft.com/office/powerpoint/2010/main" val="421560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Disclosures of Interest</a:t>
            </a:r>
          </a:p>
        </p:txBody>
      </p:sp>
      <p:sp>
        <p:nvSpPr>
          <p:cNvPr id="3" name="Content Placeholder 2"/>
          <p:cNvSpPr>
            <a:spLocks noGrp="1"/>
          </p:cNvSpPr>
          <p:nvPr>
            <p:ph idx="1"/>
          </p:nvPr>
        </p:nvSpPr>
        <p:spPr>
          <a:xfrm>
            <a:off x="509673" y="1943574"/>
            <a:ext cx="11072751" cy="3874168"/>
          </a:xfrm>
        </p:spPr>
        <p:txBody>
          <a:bodyPr>
            <a:normAutofit/>
          </a:bodyPr>
          <a:lstStyle/>
          <a:p>
            <a:pPr marL="0" indent="0" fontAlgn="t">
              <a:spcBef>
                <a:spcPts val="0"/>
              </a:spcBef>
              <a:buNone/>
              <a:defRPr/>
            </a:pPr>
            <a:r>
              <a:rPr lang="en-GB" sz="2000" b="1" dirty="0"/>
              <a:t>Advisory Panel</a:t>
            </a:r>
            <a:r>
              <a:rPr lang="en-GB" sz="2000" dirty="0"/>
              <a:t>: Boehringer Ingelheim, Lilly, Novo Nordisk, Sanofi, Janssen, Lexicon, Pfizer &amp; </a:t>
            </a:r>
            <a:r>
              <a:rPr lang="en-GB" sz="2000" dirty="0" err="1"/>
              <a:t>ShouTi</a:t>
            </a:r>
            <a:r>
              <a:rPr lang="en-GB" sz="2000" dirty="0"/>
              <a:t> Pharma Inc</a:t>
            </a:r>
          </a:p>
          <a:p>
            <a:pPr fontAlgn="t">
              <a:spcBef>
                <a:spcPts val="0"/>
              </a:spcBef>
              <a:defRPr/>
            </a:pPr>
            <a:endParaRPr lang="en-GB" sz="2000" dirty="0"/>
          </a:p>
          <a:p>
            <a:pPr marL="0" indent="0" fontAlgn="t">
              <a:spcBef>
                <a:spcPts val="0"/>
              </a:spcBef>
              <a:buNone/>
              <a:defRPr/>
            </a:pPr>
            <a:r>
              <a:rPr lang="en-GB" sz="2000" b="1" dirty="0"/>
              <a:t>Consultant</a:t>
            </a:r>
            <a:r>
              <a:rPr lang="en-GB" sz="2000" dirty="0"/>
              <a:t>: Boehringer Ingelheim, Lilly, Novo Nordisk &amp; Sanofi</a:t>
            </a:r>
          </a:p>
          <a:p>
            <a:pPr marL="0" indent="0" fontAlgn="t">
              <a:spcBef>
                <a:spcPts val="0"/>
              </a:spcBef>
              <a:buNone/>
              <a:defRPr/>
            </a:pPr>
            <a:endParaRPr lang="en-GB" sz="2000" dirty="0"/>
          </a:p>
          <a:p>
            <a:pPr marL="0" indent="0" fontAlgn="t">
              <a:spcBef>
                <a:spcPts val="0"/>
              </a:spcBef>
              <a:buNone/>
              <a:defRPr/>
            </a:pPr>
            <a:r>
              <a:rPr lang="en-GB" sz="2000" b="1" dirty="0"/>
              <a:t>Research Support</a:t>
            </a:r>
            <a:r>
              <a:rPr lang="en-GB" sz="2000" dirty="0"/>
              <a:t>: Novo Nordisk, Sanofi-Aventis, Lilly, Boehringer Ingelheim, </a:t>
            </a:r>
            <a:r>
              <a:rPr lang="en-GB" sz="2000" dirty="0" err="1"/>
              <a:t>Astrazeneca</a:t>
            </a:r>
            <a:r>
              <a:rPr lang="en-GB" sz="2000" dirty="0"/>
              <a:t> &amp; Janssen</a:t>
            </a:r>
          </a:p>
          <a:p>
            <a:pPr marL="0" indent="0" fontAlgn="t">
              <a:spcBef>
                <a:spcPts val="0"/>
              </a:spcBef>
              <a:buNone/>
              <a:defRPr/>
            </a:pPr>
            <a:endParaRPr lang="en-GB" sz="2000" b="1" dirty="0"/>
          </a:p>
          <a:p>
            <a:pPr marL="0" indent="0" fontAlgn="t">
              <a:spcBef>
                <a:spcPts val="0"/>
              </a:spcBef>
              <a:buNone/>
              <a:defRPr/>
            </a:pPr>
            <a:r>
              <a:rPr lang="en-GB" sz="2000" b="1" dirty="0"/>
              <a:t>Speaker’s Bureau</a:t>
            </a:r>
            <a:r>
              <a:rPr lang="en-GB" sz="2000" dirty="0"/>
              <a:t>: Boehringer Ingelheim, Lilly, Novo Nordisk, Sanofi, Janssen, Lexicon, Pfizer, </a:t>
            </a:r>
            <a:r>
              <a:rPr lang="en-GB" sz="2000" dirty="0" err="1"/>
              <a:t>ShouTi</a:t>
            </a:r>
            <a:r>
              <a:rPr lang="en-GB" sz="2000" dirty="0"/>
              <a:t> Pharma Inc., </a:t>
            </a:r>
            <a:r>
              <a:rPr lang="en-GB" sz="2000" dirty="0" err="1"/>
              <a:t>Napp</a:t>
            </a:r>
            <a:r>
              <a:rPr lang="en-GB" sz="2000" dirty="0"/>
              <a:t> Pharmaceuticals, Novartis &amp; Takeda Pharmaceuticals International Inc. </a:t>
            </a:r>
          </a:p>
          <a:p>
            <a:pPr marL="0" indent="0" fontAlgn="t">
              <a:spcBef>
                <a:spcPts val="0"/>
              </a:spcBef>
              <a:buNone/>
              <a:defRPr/>
            </a:pPr>
            <a:endParaRPr lang="en-GB" sz="2000" b="1" dirty="0"/>
          </a:p>
          <a:p>
            <a:pPr marL="0" indent="0" fontAlgn="t">
              <a:spcBef>
                <a:spcPts val="0"/>
              </a:spcBef>
              <a:buNone/>
              <a:defRPr/>
            </a:pPr>
            <a:r>
              <a:rPr lang="en-GB" sz="2000" b="1" dirty="0"/>
              <a:t>Employee</a:t>
            </a:r>
            <a:r>
              <a:rPr lang="en-GB" sz="2000" dirty="0"/>
              <a:t>: None</a:t>
            </a:r>
          </a:p>
          <a:p>
            <a:pPr fontAlgn="t">
              <a:spcBef>
                <a:spcPts val="0"/>
              </a:spcBef>
              <a:defRPr/>
            </a:pPr>
            <a:endParaRPr lang="en-GB" sz="2000" dirty="0"/>
          </a:p>
          <a:p>
            <a:pPr marL="0" indent="0" fontAlgn="t">
              <a:spcBef>
                <a:spcPts val="0"/>
              </a:spcBef>
              <a:buNone/>
              <a:defRPr/>
            </a:pPr>
            <a:r>
              <a:rPr lang="en-GB" sz="2000" b="1" dirty="0"/>
              <a:t>Stocks/ Shareholder</a:t>
            </a:r>
            <a:r>
              <a:rPr lang="en-GB" sz="2000" dirty="0"/>
              <a:t>: none in any device or pharmaceutical company</a:t>
            </a:r>
          </a:p>
          <a:p>
            <a:endParaRPr lang="en-GB" sz="2000" dirty="0"/>
          </a:p>
        </p:txBody>
      </p:sp>
    </p:spTree>
    <p:extLst>
      <p:ext uri="{BB962C8B-B14F-4D97-AF65-F5344CB8AC3E}">
        <p14:creationId xmlns:p14="http://schemas.microsoft.com/office/powerpoint/2010/main" val="129134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descr="Diagram&#10;&#10;Description automatically generated">
            <a:extLst>
              <a:ext uri="{FF2B5EF4-FFF2-40B4-BE49-F238E27FC236}">
                <a16:creationId xmlns:a16="http://schemas.microsoft.com/office/drawing/2014/main" id="{A5E07454-4EA9-BAF9-CE50-6BDD70692C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12192002" cy="6857999"/>
          </a:xfrm>
          <a:prstGeom prst="rect">
            <a:avLst/>
          </a:prstGeom>
        </p:spPr>
      </p:pic>
      <p:pic>
        <p:nvPicPr>
          <p:cNvPr id="47" name="Picture 46" descr="Text&#10;&#10;Description automatically generated">
            <a:extLst>
              <a:ext uri="{FF2B5EF4-FFF2-40B4-BE49-F238E27FC236}">
                <a16:creationId xmlns:a16="http://schemas.microsoft.com/office/drawing/2014/main" id="{8FE1CCC3-5C06-F559-7056-FAA7059F4A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12192002" cy="6857999"/>
          </a:xfrm>
          <a:prstGeom prst="rect">
            <a:avLst/>
          </a:prstGeom>
        </p:spPr>
      </p:pic>
      <p:pic>
        <p:nvPicPr>
          <p:cNvPr id="45" name="Picture 44" descr="Text&#10;&#10;Description automatically generated with medium confidence">
            <a:extLst>
              <a:ext uri="{FF2B5EF4-FFF2-40B4-BE49-F238E27FC236}">
                <a16:creationId xmlns:a16="http://schemas.microsoft.com/office/drawing/2014/main" id="{B2F68E8E-ACD8-EB76-6C0E-F0C8AEBAB7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
            <a:ext cx="12192002" cy="6857999"/>
          </a:xfrm>
          <a:prstGeom prst="rect">
            <a:avLst/>
          </a:prstGeom>
        </p:spPr>
      </p:pic>
      <p:pic>
        <p:nvPicPr>
          <p:cNvPr id="43" name="Picture 42" descr="Text&#10;&#10;Description automatically generated with medium confidence">
            <a:extLst>
              <a:ext uri="{FF2B5EF4-FFF2-40B4-BE49-F238E27FC236}">
                <a16:creationId xmlns:a16="http://schemas.microsoft.com/office/drawing/2014/main" id="{C2DAFA82-2DB6-BDAD-470D-37FBF71542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
            <a:ext cx="12192002" cy="6857999"/>
          </a:xfrm>
          <a:prstGeom prst="rect">
            <a:avLst/>
          </a:prstGeom>
        </p:spPr>
      </p:pic>
      <p:pic>
        <p:nvPicPr>
          <p:cNvPr id="41" name="Picture 40" descr="Graphical user interface&#10;&#10;Description automatically generated">
            <a:extLst>
              <a:ext uri="{FF2B5EF4-FFF2-40B4-BE49-F238E27FC236}">
                <a16:creationId xmlns:a16="http://schemas.microsoft.com/office/drawing/2014/main" id="{A00A7C9C-5DBE-A6D0-AAC3-E5C24B695D7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
            <a:ext cx="12192002" cy="6857999"/>
          </a:xfrm>
          <a:prstGeom prst="rect">
            <a:avLst/>
          </a:prstGeom>
        </p:spPr>
      </p:pic>
      <p:pic>
        <p:nvPicPr>
          <p:cNvPr id="39" name="Picture 38" descr="Graphical user interface, text&#10;&#10;Description automatically generated with medium confidence">
            <a:extLst>
              <a:ext uri="{FF2B5EF4-FFF2-40B4-BE49-F238E27FC236}">
                <a16:creationId xmlns:a16="http://schemas.microsoft.com/office/drawing/2014/main" id="{76E9F867-F4A0-734D-AB37-89A3EBE26D6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1"/>
            <a:ext cx="12192002" cy="6857999"/>
          </a:xfrm>
          <a:prstGeom prst="rect">
            <a:avLst/>
          </a:prstGeom>
        </p:spPr>
      </p:pic>
      <p:sp>
        <p:nvSpPr>
          <p:cNvPr id="3" name="TextBox 2">
            <a:extLst>
              <a:ext uri="{FF2B5EF4-FFF2-40B4-BE49-F238E27FC236}">
                <a16:creationId xmlns:a16="http://schemas.microsoft.com/office/drawing/2014/main" id="{870CA075-2A19-AA17-7E73-D49715B6BD54}"/>
              </a:ext>
            </a:extLst>
          </p:cNvPr>
          <p:cNvSpPr txBox="1"/>
          <p:nvPr/>
        </p:nvSpPr>
        <p:spPr>
          <a:xfrm>
            <a:off x="2259488" y="6271447"/>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252983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650" y="385026"/>
            <a:ext cx="11078632" cy="1143000"/>
          </a:xfrm>
        </p:spPr>
        <p:txBody>
          <a:bodyPr>
            <a:normAutofit/>
          </a:bodyPr>
          <a:lstStyle/>
          <a:p>
            <a:r>
              <a:rPr lang="en-US" sz="4000" dirty="0"/>
              <a:t>Clinical Inertia</a:t>
            </a:r>
          </a:p>
        </p:txBody>
      </p:sp>
      <p:sp>
        <p:nvSpPr>
          <p:cNvPr id="3" name="Content Placeholder 2"/>
          <p:cNvSpPr>
            <a:spLocks noGrp="1"/>
          </p:cNvSpPr>
          <p:nvPr>
            <p:ph idx="1"/>
          </p:nvPr>
        </p:nvSpPr>
        <p:spPr>
          <a:xfrm>
            <a:off x="509669" y="1714297"/>
            <a:ext cx="11565100" cy="4194133"/>
          </a:xfrm>
        </p:spPr>
        <p:txBody>
          <a:bodyPr>
            <a:noAutofit/>
          </a:bodyPr>
          <a:lstStyle/>
          <a:p>
            <a:pPr marL="0" indent="0">
              <a:buNone/>
            </a:pPr>
            <a:r>
              <a:rPr lang="en-US" sz="3600" dirty="0"/>
              <a:t>Clinical inertia: failure of healthcare providers to initiate or intensify therapy when indicated, due to:</a:t>
            </a:r>
          </a:p>
          <a:p>
            <a:pPr marL="0" indent="0">
              <a:buNone/>
            </a:pPr>
            <a:endParaRPr lang="en-US" sz="3200" dirty="0"/>
          </a:p>
          <a:p>
            <a:pPr lvl="1"/>
            <a:r>
              <a:rPr lang="en-US" sz="3600" dirty="0"/>
              <a:t>overestimation of care provided</a:t>
            </a:r>
            <a:endParaRPr lang="el-GR" sz="3600" dirty="0"/>
          </a:p>
          <a:p>
            <a:pPr lvl="1"/>
            <a:r>
              <a:rPr lang="en-US" sz="3600" dirty="0"/>
              <a:t>use of “soft” reasons to avoid intensification of therapy </a:t>
            </a:r>
            <a:endParaRPr lang="el-GR" sz="3600" dirty="0"/>
          </a:p>
          <a:p>
            <a:pPr lvl="1"/>
            <a:r>
              <a:rPr lang="en-US" sz="3600" dirty="0"/>
              <a:t>lack of education, training, and practice </a:t>
            </a:r>
            <a:r>
              <a:rPr lang="en-US" sz="3600" dirty="0" err="1"/>
              <a:t>organisation</a:t>
            </a:r>
            <a:r>
              <a:rPr lang="en-US" sz="3600" dirty="0"/>
              <a:t> aimed at achieving therapeutic goals</a:t>
            </a:r>
          </a:p>
        </p:txBody>
      </p:sp>
      <p:sp>
        <p:nvSpPr>
          <p:cNvPr id="6" name="Text Placeholder 3"/>
          <p:cNvSpPr>
            <a:spLocks noGrp="1"/>
          </p:cNvSpPr>
          <p:nvPr>
            <p:ph type="body" sz="quarter" idx="13"/>
          </p:nvPr>
        </p:nvSpPr>
        <p:spPr>
          <a:xfrm>
            <a:off x="509650" y="483231"/>
            <a:ext cx="11267822" cy="342900"/>
          </a:xfrm>
        </p:spPr>
        <p:txBody>
          <a:bodyPr/>
          <a:lstStyle/>
          <a:p>
            <a:endParaRPr lang="en-US" dirty="0"/>
          </a:p>
        </p:txBody>
      </p:sp>
      <p:sp>
        <p:nvSpPr>
          <p:cNvPr id="5" name="TextBox 4">
            <a:extLst>
              <a:ext uri="{FF2B5EF4-FFF2-40B4-BE49-F238E27FC236}">
                <a16:creationId xmlns:a16="http://schemas.microsoft.com/office/drawing/2014/main" id="{C7B502AC-4BD8-8ADA-8E73-F5C7974D399F}"/>
              </a:ext>
            </a:extLst>
          </p:cNvPr>
          <p:cNvSpPr txBox="1"/>
          <p:nvPr/>
        </p:nvSpPr>
        <p:spPr>
          <a:xfrm>
            <a:off x="2316638" y="6165503"/>
            <a:ext cx="6434775" cy="692497"/>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a:p>
            <a:pPr algn="ctr">
              <a:spcAft>
                <a:spcPts val="600"/>
              </a:spcAft>
            </a:pPr>
            <a:r>
              <a:rPr lang="en-US" sz="900" b="0" i="0" strike="noStrike" dirty="0">
                <a:effectLst/>
                <a:latin typeface="Calibri" panose="020F0502020204030204" pitchFamily="34" charset="0"/>
              </a:rPr>
              <a:t>.</a:t>
            </a:r>
            <a:endParaRPr lang="en-US" sz="900" i="1" dirty="0"/>
          </a:p>
        </p:txBody>
      </p:sp>
    </p:spTree>
    <p:extLst>
      <p:ext uri="{BB962C8B-B14F-4D97-AF65-F5344CB8AC3E}">
        <p14:creationId xmlns:p14="http://schemas.microsoft.com/office/powerpoint/2010/main" val="180191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descr="Diagram&#10;&#10;Description automatically generated">
            <a:extLst>
              <a:ext uri="{FF2B5EF4-FFF2-40B4-BE49-F238E27FC236}">
                <a16:creationId xmlns:a16="http://schemas.microsoft.com/office/drawing/2014/main" id="{A5E07454-4EA9-BAF9-CE50-6BDD70692C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12192002" cy="6857999"/>
          </a:xfrm>
          <a:prstGeom prst="rect">
            <a:avLst/>
          </a:prstGeom>
        </p:spPr>
      </p:pic>
      <p:pic>
        <p:nvPicPr>
          <p:cNvPr id="47" name="Picture 46" descr="Text&#10;&#10;Description automatically generated">
            <a:extLst>
              <a:ext uri="{FF2B5EF4-FFF2-40B4-BE49-F238E27FC236}">
                <a16:creationId xmlns:a16="http://schemas.microsoft.com/office/drawing/2014/main" id="{8FE1CCC3-5C06-F559-7056-FAA7059F4A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12192002" cy="6857999"/>
          </a:xfrm>
          <a:prstGeom prst="rect">
            <a:avLst/>
          </a:prstGeom>
        </p:spPr>
      </p:pic>
      <p:pic>
        <p:nvPicPr>
          <p:cNvPr id="45" name="Picture 44" descr="Text&#10;&#10;Description automatically generated with medium confidence">
            <a:extLst>
              <a:ext uri="{FF2B5EF4-FFF2-40B4-BE49-F238E27FC236}">
                <a16:creationId xmlns:a16="http://schemas.microsoft.com/office/drawing/2014/main" id="{B2F68E8E-ACD8-EB76-6C0E-F0C8AEBAB7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
            <a:ext cx="12192002" cy="6857999"/>
          </a:xfrm>
          <a:prstGeom prst="rect">
            <a:avLst/>
          </a:prstGeom>
        </p:spPr>
      </p:pic>
      <p:pic>
        <p:nvPicPr>
          <p:cNvPr id="43" name="Picture 42" descr="Text&#10;&#10;Description automatically generated with medium confidence">
            <a:extLst>
              <a:ext uri="{FF2B5EF4-FFF2-40B4-BE49-F238E27FC236}">
                <a16:creationId xmlns:a16="http://schemas.microsoft.com/office/drawing/2014/main" id="{C2DAFA82-2DB6-BDAD-470D-37FBF71542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
            <a:ext cx="12192002" cy="6857999"/>
          </a:xfrm>
          <a:prstGeom prst="rect">
            <a:avLst/>
          </a:prstGeom>
        </p:spPr>
      </p:pic>
      <p:pic>
        <p:nvPicPr>
          <p:cNvPr id="41" name="Picture 40" descr="Graphical user interface&#10;&#10;Description automatically generated">
            <a:extLst>
              <a:ext uri="{FF2B5EF4-FFF2-40B4-BE49-F238E27FC236}">
                <a16:creationId xmlns:a16="http://schemas.microsoft.com/office/drawing/2014/main" id="{A00A7C9C-5DBE-A6D0-AAC3-E5C24B695D7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
            <a:ext cx="12192002" cy="6857999"/>
          </a:xfrm>
          <a:prstGeom prst="rect">
            <a:avLst/>
          </a:prstGeom>
        </p:spPr>
      </p:pic>
      <p:pic>
        <p:nvPicPr>
          <p:cNvPr id="39" name="Picture 38" descr="Graphical user interface, text&#10;&#10;Description automatically generated with medium confidence">
            <a:extLst>
              <a:ext uri="{FF2B5EF4-FFF2-40B4-BE49-F238E27FC236}">
                <a16:creationId xmlns:a16="http://schemas.microsoft.com/office/drawing/2014/main" id="{76E9F867-F4A0-734D-AB37-89A3EBE26D6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1"/>
            <a:ext cx="12192002" cy="6857999"/>
          </a:xfrm>
          <a:prstGeom prst="rect">
            <a:avLst/>
          </a:prstGeom>
        </p:spPr>
      </p:pic>
      <p:pic>
        <p:nvPicPr>
          <p:cNvPr id="37" name="Picture 36" descr="Text&#10;&#10;Description automatically generated">
            <a:extLst>
              <a:ext uri="{FF2B5EF4-FFF2-40B4-BE49-F238E27FC236}">
                <a16:creationId xmlns:a16="http://schemas.microsoft.com/office/drawing/2014/main" id="{BE35776B-0A6D-1521-8002-66488279414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1"/>
            <a:ext cx="12192002" cy="6857999"/>
          </a:xfrm>
          <a:prstGeom prst="rect">
            <a:avLst/>
          </a:prstGeom>
        </p:spPr>
      </p:pic>
      <p:pic>
        <p:nvPicPr>
          <p:cNvPr id="35" name="Picture 34" descr="Text&#10;&#10;Description automatically generated">
            <a:extLst>
              <a:ext uri="{FF2B5EF4-FFF2-40B4-BE49-F238E27FC236}">
                <a16:creationId xmlns:a16="http://schemas.microsoft.com/office/drawing/2014/main" id="{0BFBA0C0-A21D-3204-30CA-70EEDC8E674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1"/>
            <a:ext cx="12192002" cy="6857999"/>
          </a:xfrm>
          <a:prstGeom prst="rect">
            <a:avLst/>
          </a:prstGeom>
        </p:spPr>
      </p:pic>
      <p:sp>
        <p:nvSpPr>
          <p:cNvPr id="3" name="TextBox 2">
            <a:extLst>
              <a:ext uri="{FF2B5EF4-FFF2-40B4-BE49-F238E27FC236}">
                <a16:creationId xmlns:a16="http://schemas.microsoft.com/office/drawing/2014/main" id="{BED6D47A-16F9-D303-E811-718246D93D7C}"/>
              </a:ext>
            </a:extLst>
          </p:cNvPr>
          <p:cNvSpPr txBox="1"/>
          <p:nvPr/>
        </p:nvSpPr>
        <p:spPr>
          <a:xfrm>
            <a:off x="2164238" y="6280972"/>
            <a:ext cx="6434775" cy="692497"/>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a:p>
            <a:pPr algn="ctr">
              <a:spcAft>
                <a:spcPts val="600"/>
              </a:spcAft>
            </a:pPr>
            <a:r>
              <a:rPr lang="en-US" sz="900" b="0" i="0" strike="noStrike" dirty="0">
                <a:effectLst/>
                <a:latin typeface="Calibri" panose="020F0502020204030204" pitchFamily="34" charset="0"/>
              </a:rPr>
              <a:t>.</a:t>
            </a:r>
            <a:endParaRPr lang="en-US" sz="900" i="1" dirty="0"/>
          </a:p>
        </p:txBody>
      </p:sp>
    </p:spTree>
    <p:extLst>
      <p:ext uri="{BB962C8B-B14F-4D97-AF65-F5344CB8AC3E}">
        <p14:creationId xmlns:p14="http://schemas.microsoft.com/office/powerpoint/2010/main" val="109168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55" y="564509"/>
            <a:ext cx="11930495" cy="1325563"/>
          </a:xfrm>
        </p:spPr>
        <p:txBody>
          <a:bodyPr>
            <a:noAutofit/>
          </a:bodyPr>
          <a:lstStyle/>
          <a:p>
            <a:pPr lvl="0">
              <a:lnSpc>
                <a:spcPct val="100000"/>
              </a:lnSpc>
              <a:spcBef>
                <a:spcPts val="0"/>
              </a:spcBef>
              <a:defRPr/>
            </a:pPr>
            <a:r>
              <a:rPr lang="en-US" sz="4000" b="1" dirty="0"/>
              <a:t>Therapeutic Options: Lifestyle and Healthy </a:t>
            </a:r>
            <a:r>
              <a:rPr lang="en-US" sz="4000" b="1" dirty="0" err="1"/>
              <a:t>Behaviour</a:t>
            </a:r>
            <a:r>
              <a:rPr lang="en-US" sz="4000" b="1" dirty="0"/>
              <a:t>, Weight Management, and Pharmacotherapy for the Treatment of Type 2 Diabetes</a:t>
            </a:r>
          </a:p>
        </p:txBody>
      </p:sp>
      <p:sp>
        <p:nvSpPr>
          <p:cNvPr id="3" name="Content Placeholder 2"/>
          <p:cNvSpPr>
            <a:spLocks noGrp="1"/>
          </p:cNvSpPr>
          <p:nvPr>
            <p:ph sz="half" idx="1"/>
          </p:nvPr>
        </p:nvSpPr>
        <p:spPr>
          <a:xfrm>
            <a:off x="381002" y="2200941"/>
            <a:ext cx="10515599" cy="4080031"/>
          </a:xfrm>
        </p:spPr>
        <p:txBody>
          <a:bodyPr>
            <a:normAutofit/>
          </a:bodyPr>
          <a:lstStyle/>
          <a:p>
            <a:pPr marL="0" lvl="0" indent="0">
              <a:spcBef>
                <a:spcPts val="0"/>
              </a:spcBef>
              <a:buNone/>
              <a:defRPr/>
            </a:pPr>
            <a:r>
              <a:rPr lang="en-US" b="1" dirty="0" err="1">
                <a:solidFill>
                  <a:prstClr val="black"/>
                </a:solidFill>
              </a:rPr>
              <a:t>Geltrude</a:t>
            </a:r>
            <a:r>
              <a:rPr lang="en-US" b="1" dirty="0">
                <a:solidFill>
                  <a:prstClr val="black"/>
                </a:solidFill>
              </a:rPr>
              <a:t> </a:t>
            </a:r>
            <a:r>
              <a:rPr lang="en-US" b="1" dirty="0" err="1">
                <a:solidFill>
                  <a:prstClr val="black"/>
                </a:solidFill>
              </a:rPr>
              <a:t>Mingrone</a:t>
            </a:r>
            <a:r>
              <a:rPr lang="en-US" b="1" dirty="0">
                <a:solidFill>
                  <a:prstClr val="black"/>
                </a:solidFill>
              </a:rPr>
              <a:t>, MD, PhD</a:t>
            </a:r>
          </a:p>
          <a:p>
            <a:pPr marL="0" lvl="0" indent="0">
              <a:lnSpc>
                <a:spcPct val="100000"/>
              </a:lnSpc>
              <a:spcBef>
                <a:spcPts val="0"/>
              </a:spcBef>
              <a:buNone/>
              <a:defRPr/>
            </a:pPr>
            <a:r>
              <a:rPr lang="en-US" sz="2400" dirty="0">
                <a:solidFill>
                  <a:prstClr val="black"/>
                </a:solidFill>
              </a:rPr>
              <a:t>Catholic University, Rome, Italy</a:t>
            </a:r>
          </a:p>
          <a:p>
            <a:pPr marL="0" lvl="0" indent="0">
              <a:lnSpc>
                <a:spcPct val="100000"/>
              </a:lnSpc>
              <a:spcBef>
                <a:spcPts val="0"/>
              </a:spcBef>
              <a:buNone/>
              <a:defRPr/>
            </a:pPr>
            <a:r>
              <a:rPr lang="en-US" sz="2400" dirty="0">
                <a:solidFill>
                  <a:prstClr val="black"/>
                </a:solidFill>
              </a:rPr>
              <a:t>King’s College, London, UK</a:t>
            </a:r>
          </a:p>
          <a:p>
            <a:pPr marL="0" indent="0">
              <a:buNone/>
            </a:pPr>
            <a:endParaRPr lang="en-US" sz="100" b="1" dirty="0"/>
          </a:p>
          <a:p>
            <a:pPr marL="0" indent="0">
              <a:lnSpc>
                <a:spcPct val="100000"/>
              </a:lnSpc>
              <a:spcBef>
                <a:spcPts val="0"/>
              </a:spcBef>
              <a:buNone/>
            </a:pPr>
            <a:r>
              <a:rPr lang="en-US" b="1" dirty="0"/>
              <a:t>Tsvetalina Tankova, MD, PhD, </a:t>
            </a:r>
            <a:r>
              <a:rPr lang="en-US" b="1" dirty="0" err="1"/>
              <a:t>DMSc</a:t>
            </a:r>
            <a:r>
              <a:rPr lang="en-US" b="1" dirty="0"/>
              <a:t> </a:t>
            </a:r>
          </a:p>
          <a:p>
            <a:pPr marL="0" indent="0">
              <a:lnSpc>
                <a:spcPct val="100000"/>
              </a:lnSpc>
              <a:spcBef>
                <a:spcPts val="0"/>
              </a:spcBef>
              <a:buNone/>
            </a:pPr>
            <a:r>
              <a:rPr lang="en-US" sz="2400" dirty="0"/>
              <a:t>Medical University, Sofia, Bulgaria</a:t>
            </a:r>
          </a:p>
          <a:p>
            <a:pPr marL="0" indent="0">
              <a:lnSpc>
                <a:spcPct val="120000"/>
              </a:lnSpc>
              <a:spcBef>
                <a:spcPts val="0"/>
              </a:spcBef>
              <a:buNone/>
            </a:pPr>
            <a:r>
              <a:rPr lang="en-US" b="1" dirty="0"/>
              <a:t>Vanita R. Aroda, MD</a:t>
            </a:r>
          </a:p>
          <a:p>
            <a:pPr marL="0" indent="0">
              <a:lnSpc>
                <a:spcPct val="100000"/>
              </a:lnSpc>
              <a:spcBef>
                <a:spcPts val="0"/>
              </a:spcBef>
              <a:buNone/>
            </a:pPr>
            <a:r>
              <a:rPr lang="en-US" sz="2400" dirty="0"/>
              <a:t>Director, Diabetes Clinical Research, Brigham and Women’s Hospital;                      Associate Professor of Medicine, Harvard Medical School </a:t>
            </a:r>
          </a:p>
          <a:p>
            <a:pPr marL="0" indent="0">
              <a:buNone/>
            </a:pPr>
            <a:endParaRPr lang="en-US" sz="2800" b="1" dirty="0"/>
          </a:p>
          <a:p>
            <a:pPr marL="0" indent="0">
              <a:buNone/>
            </a:pPr>
            <a:endParaRPr lang="en-US" sz="2800" b="1" dirty="0"/>
          </a:p>
        </p:txBody>
      </p:sp>
      <p:sp>
        <p:nvSpPr>
          <p:cNvPr id="6" name="TextBox 5">
            <a:extLst>
              <a:ext uri="{FF2B5EF4-FFF2-40B4-BE49-F238E27FC236}">
                <a16:creationId xmlns:a16="http://schemas.microsoft.com/office/drawing/2014/main" id="{0A7877C9-BE3F-3D7D-64BF-9D994B88A094}"/>
              </a:ext>
            </a:extLst>
          </p:cNvPr>
          <p:cNvSpPr txBox="1"/>
          <p:nvPr/>
        </p:nvSpPr>
        <p:spPr>
          <a:xfrm>
            <a:off x="-47985" y="5712713"/>
            <a:ext cx="12020085" cy="584775"/>
          </a:xfrm>
          <a:prstGeom prst="rect">
            <a:avLst/>
          </a:prstGeom>
          <a:noFill/>
        </p:spPr>
        <p:txBody>
          <a:bodyPr wrap="none" rtlCol="0">
            <a:spAutoFit/>
          </a:bodyPr>
          <a:lstStyle/>
          <a:p>
            <a:pPr algn="ctr">
              <a:spcAft>
                <a:spcPts val="600"/>
              </a:spcAft>
            </a:pPr>
            <a:r>
              <a:rPr lang="en-US" sz="1600" b="0" i="0" u="none" strike="noStrike" spc="-50" dirty="0">
                <a:effectLst/>
                <a:latin typeface="Calibri" panose="020F0502020204030204" pitchFamily="34" charset="0"/>
              </a:rPr>
              <a:t>Davies MJ, Aroda VR, Collins BS, Gabbay RA, Green J, Maruthur NM, Rosas SE, Del Prato S, Mathieu C, Mingrone G, Rossing P, </a:t>
            </a:r>
            <a:r>
              <a:rPr lang="en-US" sz="1600" b="0" i="0" u="none" strike="noStrike" spc="-50" dirty="0" err="1">
                <a:effectLst/>
                <a:latin typeface="Calibri" panose="020F0502020204030204" pitchFamily="34" charset="0"/>
              </a:rPr>
              <a:t>Tankova</a:t>
            </a:r>
            <a:r>
              <a:rPr lang="en-US" sz="1600" b="0" i="0" u="none" strike="noStrike" spc="-50" dirty="0">
                <a:effectLst/>
                <a:latin typeface="Calibri" panose="020F0502020204030204" pitchFamily="34" charset="0"/>
              </a:rPr>
              <a:t> T, Tsapas A, Buse JB</a:t>
            </a:r>
            <a:br>
              <a:rPr lang="en-US" sz="1600" b="0" i="0" u="none" strike="noStrike" spc="-50" dirty="0">
                <a:effectLst/>
                <a:latin typeface="Calibri" panose="020F0502020204030204" pitchFamily="34" charset="0"/>
              </a:rPr>
            </a:br>
            <a:r>
              <a:rPr lang="en-US" sz="1600" b="0" i="1" u="none" strike="noStrike" spc="-50" dirty="0">
                <a:effectLst/>
                <a:latin typeface="Calibri" panose="020F0502020204030204" pitchFamily="34" charset="0"/>
              </a:rPr>
              <a:t>Diabetes Care </a:t>
            </a:r>
            <a:r>
              <a:rPr lang="en-US" sz="1600" b="0" i="0" u="none" strike="noStrike" spc="-50" dirty="0">
                <a:effectLst/>
                <a:latin typeface="Calibri" panose="020F0502020204030204" pitchFamily="34" charset="0"/>
              </a:rPr>
              <a:t>2022; https://doi.org/10.2337/dci22-0034. </a:t>
            </a:r>
            <a:r>
              <a:rPr lang="en-US" sz="1600" b="0" i="1" u="none" strike="noStrike" spc="-50" dirty="0" err="1">
                <a:effectLst/>
                <a:latin typeface="Calibri" panose="020F0502020204030204" pitchFamily="34" charset="0"/>
              </a:rPr>
              <a:t>Diabetologia</a:t>
            </a:r>
            <a:r>
              <a:rPr lang="en-US" sz="1600" b="0" i="1" u="none" strike="noStrike" spc="-50" dirty="0">
                <a:effectLst/>
                <a:latin typeface="Calibri" panose="020F0502020204030204" pitchFamily="34" charset="0"/>
              </a:rPr>
              <a:t> </a:t>
            </a:r>
            <a:r>
              <a:rPr lang="en-US" sz="1600" b="0" i="0" u="none" strike="noStrike" spc="-50" dirty="0">
                <a:effectLst/>
                <a:latin typeface="Calibri" panose="020F0502020204030204" pitchFamily="34" charset="0"/>
              </a:rPr>
              <a:t>2022; </a:t>
            </a:r>
            <a:r>
              <a:rPr lang="en-US" sz="1600" b="0" i="0" strike="noStrike" spc="-50" dirty="0">
                <a:effectLst/>
                <a:latin typeface="Calibri" panose="020F0502020204030204" pitchFamily="34" charset="0"/>
              </a:rPr>
              <a:t>https://</a:t>
            </a:r>
            <a:r>
              <a:rPr lang="en-US" sz="1600" b="0" i="0" strike="noStrike" spc="-50" dirty="0" err="1">
                <a:effectLst/>
                <a:latin typeface="Calibri" panose="020F0502020204030204" pitchFamily="34" charset="0"/>
              </a:rPr>
              <a:t>doi.org</a:t>
            </a:r>
            <a:r>
              <a:rPr lang="en-US" sz="1600" b="0" i="0" strike="noStrike" spc="-50" dirty="0">
                <a:effectLst/>
                <a:latin typeface="Calibri" panose="020F0502020204030204" pitchFamily="34" charset="0"/>
              </a:rPr>
              <a:t>/10.1007/s00125-022-05787-2</a:t>
            </a:r>
            <a:r>
              <a:rPr lang="en-US" sz="900" b="0" i="0" strike="noStrike" spc="-50" dirty="0">
                <a:effectLst/>
                <a:latin typeface="Calibri" panose="020F0502020204030204" pitchFamily="34" charset="0"/>
              </a:rPr>
              <a:t>.</a:t>
            </a:r>
            <a:endParaRPr lang="en-US" sz="900" i="1" spc="-50" dirty="0"/>
          </a:p>
        </p:txBody>
      </p:sp>
    </p:spTree>
    <p:extLst>
      <p:ext uri="{BB962C8B-B14F-4D97-AF65-F5344CB8AC3E}">
        <p14:creationId xmlns:p14="http://schemas.microsoft.com/office/powerpoint/2010/main" val="195969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le 1"/>
          <p:cNvSpPr>
            <a:spLocks noGrp="1"/>
          </p:cNvSpPr>
          <p:nvPr>
            <p:ph type="title"/>
          </p:nvPr>
        </p:nvSpPr>
        <p:spPr>
          <a:xfrm>
            <a:off x="466725" y="0"/>
            <a:ext cx="10887074" cy="1325563"/>
          </a:xfrm>
        </p:spPr>
        <p:txBody>
          <a:bodyPr>
            <a:normAutofit/>
          </a:bodyPr>
          <a:lstStyle/>
          <a:p>
            <a:r>
              <a:rPr lang="en-US" altLang="en-US" sz="4000" b="1" dirty="0"/>
              <a:t>Disclosures of Interest</a:t>
            </a:r>
            <a:endParaRPr lang="en-GB" altLang="en-US" sz="4000" b="1" dirty="0"/>
          </a:p>
        </p:txBody>
      </p:sp>
      <p:sp>
        <p:nvSpPr>
          <p:cNvPr id="3" name="Content Placeholder 2"/>
          <p:cNvSpPr>
            <a:spLocks noGrp="1"/>
          </p:cNvSpPr>
          <p:nvPr>
            <p:ph sz="half" idx="1"/>
          </p:nvPr>
        </p:nvSpPr>
        <p:spPr>
          <a:xfrm>
            <a:off x="376843" y="1152830"/>
            <a:ext cx="11438313" cy="4552340"/>
          </a:xfrm>
        </p:spPr>
        <p:txBody>
          <a:bodyPr>
            <a:noAutofit/>
          </a:bodyPr>
          <a:lstStyle/>
          <a:p>
            <a:pPr marL="0" indent="0">
              <a:buNone/>
            </a:pPr>
            <a:r>
              <a:rPr lang="en-GB" altLang="en-US" sz="2400" b="1" dirty="0" err="1"/>
              <a:t>Geltrude</a:t>
            </a:r>
            <a:r>
              <a:rPr lang="en-GB" altLang="en-US" sz="2400" b="1" dirty="0"/>
              <a:t> </a:t>
            </a:r>
            <a:r>
              <a:rPr lang="en-GB" altLang="en-US" sz="2400" b="1" dirty="0" err="1"/>
              <a:t>Mingrone</a:t>
            </a:r>
            <a:endParaRPr lang="en-GB" altLang="en-US" sz="2400" dirty="0"/>
          </a:p>
          <a:p>
            <a:pPr marL="0" indent="0">
              <a:spcBef>
                <a:spcPts val="0"/>
              </a:spcBef>
              <a:buNone/>
            </a:pPr>
            <a:r>
              <a:rPr lang="en-GB" altLang="en-US" sz="2400" dirty="0"/>
              <a:t>Consultancy: Novo Nordisk, </a:t>
            </a:r>
            <a:r>
              <a:rPr lang="en-GB" altLang="en-US" sz="2400" dirty="0" err="1"/>
              <a:t>Fractyl</a:t>
            </a:r>
            <a:r>
              <a:rPr lang="en-GB" altLang="en-US" sz="2400" dirty="0"/>
              <a:t> </a:t>
            </a:r>
            <a:r>
              <a:rPr lang="en-GB" altLang="en-US" sz="2400" dirty="0" err="1"/>
              <a:t>Inc</a:t>
            </a:r>
            <a:r>
              <a:rPr lang="en-GB" altLang="en-US" sz="2400" dirty="0"/>
              <a:t>, </a:t>
            </a:r>
            <a:r>
              <a:rPr lang="en-GB" altLang="en-US" sz="2400" dirty="0" err="1"/>
              <a:t>Recor</a:t>
            </a:r>
            <a:r>
              <a:rPr lang="en-GB" altLang="en-US" sz="2400" dirty="0"/>
              <a:t> </a:t>
            </a:r>
            <a:r>
              <a:rPr lang="en-GB" altLang="en-US" sz="2400" dirty="0" err="1"/>
              <a:t>Inc</a:t>
            </a:r>
            <a:r>
              <a:rPr lang="en-GB" altLang="en-US" sz="2400" dirty="0"/>
              <a:t>, </a:t>
            </a:r>
            <a:r>
              <a:rPr lang="en-GB" altLang="en-US" sz="2400" dirty="0" err="1"/>
              <a:t>Keyron</a:t>
            </a:r>
            <a:r>
              <a:rPr lang="en-GB" altLang="en-US" sz="2400" dirty="0"/>
              <a:t> Ltd, </a:t>
            </a:r>
            <a:r>
              <a:rPr lang="en-GB" altLang="en-US" sz="2400" dirty="0" err="1"/>
              <a:t>Metadeq</a:t>
            </a:r>
            <a:r>
              <a:rPr lang="en-GB" altLang="en-US" sz="2400" dirty="0"/>
              <a:t> Inc.</a:t>
            </a:r>
          </a:p>
          <a:p>
            <a:pPr marL="0" indent="0">
              <a:spcBef>
                <a:spcPts val="0"/>
              </a:spcBef>
              <a:buNone/>
            </a:pPr>
            <a:r>
              <a:rPr lang="en-GB" altLang="en-US" sz="2400" dirty="0"/>
              <a:t>Research grants: N/A</a:t>
            </a:r>
          </a:p>
          <a:p>
            <a:pPr marL="0" indent="0">
              <a:spcBef>
                <a:spcPts val="0"/>
              </a:spcBef>
              <a:buNone/>
            </a:pPr>
            <a:endParaRPr lang="en-GB" altLang="en-US" sz="1200" dirty="0"/>
          </a:p>
          <a:p>
            <a:pPr marL="0" indent="0">
              <a:buNone/>
            </a:pPr>
            <a:r>
              <a:rPr lang="en-GB" altLang="en-US" sz="2400" b="1" dirty="0"/>
              <a:t>Tsvetalina Tankova</a:t>
            </a:r>
            <a:endParaRPr lang="en-GB" altLang="en-US" sz="2400" dirty="0"/>
          </a:p>
          <a:p>
            <a:pPr marL="0" indent="0">
              <a:spcBef>
                <a:spcPts val="0"/>
              </a:spcBef>
              <a:buNone/>
            </a:pPr>
            <a:r>
              <a:rPr lang="en-GB" altLang="en-US" sz="2400" dirty="0"/>
              <a:t>Consultancy and/or speaker’s bureau: </a:t>
            </a:r>
            <a:r>
              <a:rPr lang="en-GB" altLang="en-US" sz="2400" dirty="0" err="1"/>
              <a:t>Boehringer</a:t>
            </a:r>
            <a:r>
              <a:rPr lang="en-GB" altLang="en-US" sz="2400" dirty="0"/>
              <a:t> </a:t>
            </a:r>
            <a:r>
              <a:rPr lang="en-GB" altLang="en-US" sz="2400" dirty="0" err="1"/>
              <a:t>Ingelheim</a:t>
            </a:r>
            <a:r>
              <a:rPr lang="en-GB" altLang="en-US" sz="2400" dirty="0"/>
              <a:t>, Astra Zeneca, Eli Lilly, Sanofi, Novo Nordisk, MSD, Medtronic</a:t>
            </a:r>
          </a:p>
          <a:p>
            <a:pPr marL="0" indent="0">
              <a:buNone/>
            </a:pPr>
            <a:endParaRPr lang="en-GB" altLang="en-US" sz="1200" dirty="0"/>
          </a:p>
          <a:p>
            <a:pPr marL="0" indent="0">
              <a:buNone/>
            </a:pPr>
            <a:r>
              <a:rPr lang="en-GB" altLang="en-US" sz="2400" b="1" dirty="0" err="1"/>
              <a:t>Vanita</a:t>
            </a:r>
            <a:r>
              <a:rPr lang="en-GB" altLang="en-US" sz="2400" b="1" dirty="0"/>
              <a:t> R. </a:t>
            </a:r>
            <a:r>
              <a:rPr lang="en-GB" altLang="en-US" sz="2400" b="1" dirty="0" err="1"/>
              <a:t>Aroda</a:t>
            </a:r>
            <a:endParaRPr lang="en-GB" altLang="en-US" sz="2400" dirty="0"/>
          </a:p>
          <a:p>
            <a:pPr marL="0" indent="0">
              <a:spcBef>
                <a:spcPts val="0"/>
              </a:spcBef>
              <a:buNone/>
            </a:pPr>
            <a:r>
              <a:rPr lang="en-GB" altLang="en-US" sz="2400" dirty="0"/>
              <a:t>Consultancy: </a:t>
            </a:r>
            <a:r>
              <a:rPr lang="en-US" sz="2400" dirty="0">
                <a:solidFill>
                  <a:prstClr val="black"/>
                </a:solidFill>
                <a:latin typeface="Calibri"/>
              </a:rPr>
              <a:t>A</a:t>
            </a:r>
            <a:r>
              <a:rPr lang="en-US" sz="2400" dirty="0"/>
              <a:t>pplied Therapeutics, Duke, Fractyl, Novo Nordisk, Pfizer, Sanofi</a:t>
            </a:r>
          </a:p>
          <a:p>
            <a:pPr marL="0" indent="0">
              <a:spcBef>
                <a:spcPts val="0"/>
              </a:spcBef>
              <a:buNone/>
            </a:pPr>
            <a:r>
              <a:rPr lang="en-US" sz="2400" dirty="0"/>
              <a:t>Spouse is an employee of Janssen</a:t>
            </a:r>
          </a:p>
          <a:p>
            <a:pPr marL="0" indent="0">
              <a:spcBef>
                <a:spcPts val="0"/>
              </a:spcBef>
              <a:buNone/>
            </a:pPr>
            <a:r>
              <a:rPr lang="en-US" sz="2400" dirty="0"/>
              <a:t>Research Support (Institutional Contracts): Applied Therapeutics, Eli Lilly, Premier/Fractyl, Novo Nordisk, Sanofi</a:t>
            </a:r>
          </a:p>
          <a:p>
            <a:pPr marL="0" indent="0">
              <a:spcBef>
                <a:spcPts val="0"/>
              </a:spcBef>
              <a:buNone/>
            </a:pPr>
            <a:r>
              <a:rPr lang="en-US" sz="2400" dirty="0"/>
              <a:t> </a:t>
            </a:r>
          </a:p>
          <a:p>
            <a:pPr marL="0" indent="0">
              <a:spcBef>
                <a:spcPts val="0"/>
              </a:spcBef>
              <a:buNone/>
            </a:pPr>
            <a:endParaRPr lang="en-GB" altLang="en-US" sz="2400" dirty="0"/>
          </a:p>
          <a:p>
            <a:pPr marL="0" indent="0">
              <a:spcBef>
                <a:spcPts val="0"/>
              </a:spcBef>
              <a:buNone/>
            </a:pPr>
            <a:endParaRPr lang="en-GB" altLang="en-US" sz="2400" dirty="0"/>
          </a:p>
        </p:txBody>
      </p:sp>
    </p:spTree>
    <p:extLst>
      <p:ext uri="{BB962C8B-B14F-4D97-AF65-F5344CB8AC3E}">
        <p14:creationId xmlns:p14="http://schemas.microsoft.com/office/powerpoint/2010/main" val="219432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1BD27DD-308F-4BD7-9CE5-F2DF5F6974AC}"/>
              </a:ext>
            </a:extLst>
          </p:cNvPr>
          <p:cNvSpPr txBox="1"/>
          <p:nvPr/>
        </p:nvSpPr>
        <p:spPr>
          <a:xfrm>
            <a:off x="2360824" y="5774848"/>
            <a:ext cx="823652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Ward ZJ </a:t>
            </a:r>
            <a:r>
              <a:rPr kumimoji="0" lang="en-US" sz="1000" b="0" i="1" u="none" strike="noStrike" kern="1200" cap="none" spc="0" normalizeH="0" baseline="0" noProof="0" dirty="0">
                <a:ln>
                  <a:noFill/>
                </a:ln>
                <a:solidFill>
                  <a:prstClr val="black"/>
                </a:solidFill>
                <a:effectLst/>
                <a:uLnTx/>
                <a:uFillTx/>
                <a:latin typeface="Calibri"/>
                <a:ea typeface="+mn-ea"/>
                <a:cs typeface="+mn-cs"/>
              </a:rPr>
              <a:t>et al</a:t>
            </a:r>
            <a:r>
              <a:rPr kumimoji="0" lang="en-US" sz="1000" b="0" i="0" u="none" strike="noStrike" kern="1200" cap="none" spc="0" normalizeH="0" baseline="0" noProof="0" dirty="0">
                <a:ln>
                  <a:noFill/>
                </a:ln>
                <a:solidFill>
                  <a:prstClr val="black"/>
                </a:solidFill>
                <a:effectLst/>
                <a:uLnTx/>
                <a:uFillTx/>
                <a:latin typeface="Calibri"/>
                <a:ea typeface="+mn-ea"/>
                <a:cs typeface="+mn-cs"/>
              </a:rPr>
              <a:t>; </a:t>
            </a:r>
            <a:r>
              <a:rPr kumimoji="0" lang="en-US" sz="1000" b="0" i="1" u="none" strike="noStrike" kern="1200" cap="none" spc="0" normalizeH="0" baseline="0" noProof="0" dirty="0">
                <a:ln>
                  <a:noFill/>
                </a:ln>
                <a:solidFill>
                  <a:prstClr val="black"/>
                </a:solidFill>
                <a:effectLst/>
                <a:uLnTx/>
                <a:uFillTx/>
                <a:latin typeface="Calibri"/>
                <a:ea typeface="+mn-ea"/>
                <a:cs typeface="+mn-cs"/>
              </a:rPr>
              <a:t>NEJM </a:t>
            </a:r>
            <a:r>
              <a:rPr kumimoji="0" lang="en-US" sz="1000" b="0" i="0" u="none" strike="noStrike" kern="1200" cap="none" spc="0" normalizeH="0" baseline="0" noProof="0" dirty="0">
                <a:ln>
                  <a:noFill/>
                </a:ln>
                <a:solidFill>
                  <a:prstClr val="black"/>
                </a:solidFill>
                <a:effectLst/>
                <a:uLnTx/>
                <a:uFillTx/>
                <a:latin typeface="Calibri"/>
                <a:ea typeface="+mn-ea"/>
                <a:cs typeface="+mn-cs"/>
              </a:rPr>
              <a:t>2019; 381: 2440-2450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https://www.worldobesity.org/resources/resource-library/world-obesity-atlas-2022, Accessed 04 June,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https://www.cdc.gov/obesity/data/prevalence-maps.html, Accessed 04 June, 2022</a:t>
            </a:r>
          </a:p>
        </p:txBody>
      </p:sp>
      <p:pic>
        <p:nvPicPr>
          <p:cNvPr id="1026" name="Picture 2" descr="Obesity maps">
            <a:extLst>
              <a:ext uri="{FF2B5EF4-FFF2-40B4-BE49-F238E27FC236}">
                <a16:creationId xmlns:a16="http://schemas.microsoft.com/office/drawing/2014/main" id="{9A90EC1A-1B5C-4A66-AF24-91CCFADDCAE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0827" y="65682"/>
            <a:ext cx="4057917" cy="20261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B960658-6044-4527-96A6-52BDA3436305}"/>
              </a:ext>
            </a:extLst>
          </p:cNvPr>
          <p:cNvPicPr>
            <a:picLocks noChangeAspect="1"/>
          </p:cNvPicPr>
          <p:nvPr/>
        </p:nvPicPr>
        <p:blipFill>
          <a:blip r:embed="rId4"/>
          <a:stretch>
            <a:fillRect/>
          </a:stretch>
        </p:blipFill>
        <p:spPr>
          <a:xfrm>
            <a:off x="6479087" y="0"/>
            <a:ext cx="5427889" cy="4315092"/>
          </a:xfrm>
          <a:prstGeom prst="rect">
            <a:avLst/>
          </a:prstGeom>
        </p:spPr>
      </p:pic>
      <p:pic>
        <p:nvPicPr>
          <p:cNvPr id="1028" name="Picture 4" descr="Obese World. The concept of the overwhelming issue of worldwide obesity royalty free stock photos">
            <a:extLst>
              <a:ext uri="{FF2B5EF4-FFF2-40B4-BE49-F238E27FC236}">
                <a16:creationId xmlns:a16="http://schemas.microsoft.com/office/drawing/2014/main" id="{C369F165-6A51-4508-AD75-76F4082B0DA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65965" y="4304980"/>
            <a:ext cx="2726872" cy="18235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81BAE5F-1116-489C-B25D-A6F5ADF5B756}"/>
              </a:ext>
            </a:extLst>
          </p:cNvPr>
          <p:cNvPicPr>
            <a:picLocks noChangeAspect="1"/>
          </p:cNvPicPr>
          <p:nvPr/>
        </p:nvPicPr>
        <p:blipFill>
          <a:blip r:embed="rId6"/>
          <a:stretch>
            <a:fillRect/>
          </a:stretch>
        </p:blipFill>
        <p:spPr>
          <a:xfrm>
            <a:off x="40483" y="2157546"/>
            <a:ext cx="6657409" cy="3828620"/>
          </a:xfrm>
          <a:prstGeom prst="rect">
            <a:avLst/>
          </a:prstGeom>
        </p:spPr>
      </p:pic>
    </p:spTree>
    <p:extLst>
      <p:ext uri="{BB962C8B-B14F-4D97-AF65-F5344CB8AC3E}">
        <p14:creationId xmlns:p14="http://schemas.microsoft.com/office/powerpoint/2010/main" val="1632183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8634334" y="3883824"/>
            <a:ext cx="33152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70C0"/>
                </a:solidFill>
                <a:effectLst/>
                <a:uLnTx/>
                <a:uFillTx/>
                <a:latin typeface="Calibri"/>
                <a:ea typeface="+mn-ea"/>
                <a:cs typeface="+mn-cs"/>
              </a:rPr>
              <a:t>- 10 kg </a:t>
            </a:r>
            <a:r>
              <a:rPr kumimoji="0" lang="it-IT" sz="1800" b="1" i="0" u="none" strike="noStrike" kern="1200" cap="none" spc="0" normalizeH="0" baseline="0" noProof="0" dirty="0" err="1">
                <a:ln>
                  <a:noFill/>
                </a:ln>
                <a:solidFill>
                  <a:srgbClr val="0070C0"/>
                </a:solidFill>
                <a:effectLst/>
                <a:uLnTx/>
                <a:uFillTx/>
                <a:latin typeface="Calibri"/>
                <a:ea typeface="+mn-ea"/>
                <a:cs typeface="+mn-cs"/>
              </a:rPr>
              <a:t>at</a:t>
            </a:r>
            <a:r>
              <a:rPr kumimoji="0" lang="it-IT" sz="1800" b="1" i="0" u="none" strike="noStrike" kern="1200" cap="none" spc="0" normalizeH="0" baseline="0" noProof="0" dirty="0">
                <a:ln>
                  <a:noFill/>
                </a:ln>
                <a:solidFill>
                  <a:srgbClr val="0070C0"/>
                </a:solidFill>
                <a:effectLst/>
                <a:uLnTx/>
                <a:uFillTx/>
                <a:latin typeface="Calibri"/>
                <a:ea typeface="+mn-ea"/>
                <a:cs typeface="+mn-cs"/>
              </a:rPr>
              <a:t> 2 </a:t>
            </a:r>
            <a:r>
              <a:rPr kumimoji="0" lang="it-IT" sz="1800" b="1" i="0" u="none" strike="noStrike" kern="1200" cap="none" spc="0" normalizeH="0" baseline="0" noProof="0" dirty="0" err="1">
                <a:ln>
                  <a:noFill/>
                </a:ln>
                <a:solidFill>
                  <a:srgbClr val="0070C0"/>
                </a:solidFill>
                <a:effectLst/>
                <a:uLnTx/>
                <a:uFillTx/>
                <a:latin typeface="Calibri"/>
                <a:ea typeface="+mn-ea"/>
                <a:cs typeface="+mn-cs"/>
              </a:rPr>
              <a:t>year</a:t>
            </a:r>
            <a:r>
              <a:rPr kumimoji="0" lang="it-IT" sz="1800" b="1" i="0" u="none" strike="noStrike" kern="1200" cap="none" spc="0" normalizeH="0" baseline="0" noProof="0" dirty="0">
                <a:ln>
                  <a:noFill/>
                </a:ln>
                <a:solidFill>
                  <a:srgbClr val="0070C0"/>
                </a:solidFill>
                <a:effectLst/>
                <a:uLnTx/>
                <a:uFillTx/>
                <a:latin typeface="Calibri"/>
                <a:ea typeface="+mn-ea"/>
                <a:cs typeface="+mn-cs"/>
              </a:rPr>
              <a:t> follow-up = 64% </a:t>
            </a:r>
            <a:r>
              <a:rPr kumimoji="0" lang="it-IT" sz="1800" b="1" i="0" u="none" strike="noStrike" kern="1200" cap="none" spc="0" normalizeH="0" baseline="0" noProof="0" dirty="0" err="1">
                <a:ln>
                  <a:noFill/>
                </a:ln>
                <a:solidFill>
                  <a:srgbClr val="0070C0"/>
                </a:solidFill>
                <a:effectLst/>
                <a:uLnTx/>
                <a:uFillTx/>
                <a:latin typeface="Calibri"/>
                <a:ea typeface="+mn-ea"/>
                <a:cs typeface="+mn-cs"/>
              </a:rPr>
              <a:t>diabetes</a:t>
            </a:r>
            <a:r>
              <a:rPr kumimoji="0" lang="it-IT" sz="1800" b="1" i="0" u="none" strike="noStrike" kern="1200" cap="none" spc="0" normalizeH="0" baseline="0" noProof="0" dirty="0">
                <a:ln>
                  <a:noFill/>
                </a:ln>
                <a:solidFill>
                  <a:srgbClr val="0070C0"/>
                </a:solidFill>
                <a:effectLst/>
                <a:uLnTx/>
                <a:uFillTx/>
                <a:latin typeface="Calibri"/>
                <a:ea typeface="+mn-ea"/>
                <a:cs typeface="+mn-cs"/>
              </a:rPr>
              <a:t> </a:t>
            </a:r>
            <a:r>
              <a:rPr kumimoji="0" lang="it-IT" sz="1800" b="1" i="0" u="none" strike="noStrike" kern="1200" cap="none" spc="0" normalizeH="0" baseline="0" noProof="0" dirty="0" err="1">
                <a:ln>
                  <a:noFill/>
                </a:ln>
                <a:solidFill>
                  <a:srgbClr val="0070C0"/>
                </a:solidFill>
                <a:effectLst/>
                <a:uLnTx/>
                <a:uFillTx/>
                <a:latin typeface="Calibri"/>
                <a:ea typeface="+mn-ea"/>
                <a:cs typeface="+mn-cs"/>
              </a:rPr>
              <a:t>remission</a:t>
            </a:r>
            <a:endParaRPr kumimoji="0" lang="en-GB" sz="1800" b="1" i="0" u="none" strike="noStrike" kern="1200" cap="none" spc="0" normalizeH="0" baseline="0" noProof="0" dirty="0">
              <a:ln>
                <a:noFill/>
              </a:ln>
              <a:solidFill>
                <a:srgbClr val="0070C0"/>
              </a:solidFill>
              <a:effectLst/>
              <a:uLnTx/>
              <a:uFillTx/>
              <a:latin typeface="Calibri"/>
              <a:ea typeface="+mn-ea"/>
              <a:cs typeface="+mn-cs"/>
            </a:endParaRPr>
          </a:p>
        </p:txBody>
      </p:sp>
      <p:pic>
        <p:nvPicPr>
          <p:cNvPr id="5" name="Main graphic"/>
          <p:cNvPicPr/>
          <p:nvPr/>
        </p:nvPicPr>
        <p:blipFill>
          <a:blip r:embed="rId2" cstate="screen">
            <a:extLst>
              <a:ext uri="{28A0092B-C50C-407E-A947-70E740481C1C}">
                <a14:useLocalDpi xmlns:a14="http://schemas.microsoft.com/office/drawing/2010/main"/>
              </a:ext>
            </a:extLst>
          </a:blip>
          <a:stretch/>
        </p:blipFill>
        <p:spPr>
          <a:xfrm>
            <a:off x="2578308" y="906875"/>
            <a:ext cx="5565057" cy="5044249"/>
          </a:xfrm>
          <a:prstGeom prst="rect">
            <a:avLst/>
          </a:prstGeom>
          <a:ln>
            <a:noFill/>
          </a:ln>
        </p:spPr>
      </p:pic>
      <p:sp>
        <p:nvSpPr>
          <p:cNvPr id="6" name="Rettangolo 5"/>
          <p:cNvSpPr/>
          <p:nvPr/>
        </p:nvSpPr>
        <p:spPr>
          <a:xfrm>
            <a:off x="3323919" y="6265583"/>
            <a:ext cx="355392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effectLst/>
                <a:uLnTx/>
                <a:uFillTx/>
                <a:ea typeface="+mn-ea"/>
                <a:cs typeface="+mn-cs"/>
              </a:rPr>
              <a:t>Lean et al. </a:t>
            </a:r>
            <a:r>
              <a:rPr kumimoji="0" lang="en-US" sz="1000" b="0" i="1" u="none" strike="noStrike" kern="1200" cap="none" spc="-1" normalizeH="0" baseline="0" noProof="0" dirty="0">
                <a:ln>
                  <a:noFill/>
                </a:ln>
                <a:effectLst/>
                <a:uLnTx/>
                <a:uFillTx/>
                <a:ea typeface="+mn-ea"/>
                <a:cs typeface="+mn-cs"/>
              </a:rPr>
              <a:t>The Lancet Diabetes &amp; Endocrinology</a:t>
            </a:r>
            <a:r>
              <a:rPr kumimoji="0" lang="en-US" sz="1000" b="0" i="0" u="none" strike="noStrike" kern="1200" cap="none" spc="-1" normalizeH="0" baseline="0" noProof="0" dirty="0">
                <a:ln>
                  <a:noFill/>
                </a:ln>
                <a:effectLst/>
                <a:uLnTx/>
                <a:uFillTx/>
                <a:ea typeface="+mn-ea"/>
                <a:cs typeface="+mn-cs"/>
              </a:rPr>
              <a:t> 2019</a:t>
            </a:r>
            <a:r>
              <a:rPr lang="en-US" sz="1000" b="0" i="0" dirty="0">
                <a:effectLst/>
              </a:rPr>
              <a:t>;7:344-355.</a:t>
            </a:r>
            <a:endParaRPr kumimoji="0" lang="en-GB" sz="1000" b="0" i="0" u="none" strike="noStrike" kern="1200" cap="none" spc="0" normalizeH="0" baseline="0" noProof="0" dirty="0">
              <a:ln>
                <a:noFill/>
              </a:ln>
              <a:effectLst/>
              <a:uLnTx/>
              <a:uFillTx/>
              <a:ea typeface="+mn-ea"/>
              <a:cs typeface="+mn-cs"/>
            </a:endParaRPr>
          </a:p>
        </p:txBody>
      </p:sp>
      <p:sp>
        <p:nvSpPr>
          <p:cNvPr id="7" name="CasellaDiTesto 6"/>
          <p:cNvSpPr txBox="1"/>
          <p:nvPr/>
        </p:nvSpPr>
        <p:spPr>
          <a:xfrm>
            <a:off x="0" y="62454"/>
            <a:ext cx="1187030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effectLst/>
                <a:uLnTx/>
                <a:uFillTx/>
                <a:latin typeface="+mj-lt"/>
                <a:ea typeface="+mn-ea"/>
                <a:cs typeface="+mn-cs"/>
              </a:rPr>
              <a:t>Intensive Structured Weight </a:t>
            </a:r>
            <a:r>
              <a:rPr lang="en-GB" sz="4000" b="1" dirty="0">
                <a:latin typeface="+mj-lt"/>
              </a:rPr>
              <a:t>M</a:t>
            </a:r>
            <a:r>
              <a:rPr kumimoji="0" lang="en-GB" sz="4000" b="1" i="0" u="none" strike="noStrike" kern="1200" cap="none" spc="0" normalizeH="0" baseline="0" noProof="0" dirty="0" err="1">
                <a:ln>
                  <a:noFill/>
                </a:ln>
                <a:effectLst/>
                <a:uLnTx/>
                <a:uFillTx/>
                <a:latin typeface="+mj-lt"/>
                <a:ea typeface="+mn-ea"/>
                <a:cs typeface="+mn-cs"/>
              </a:rPr>
              <a:t>anagement</a:t>
            </a:r>
            <a:r>
              <a:rPr kumimoji="0" lang="en-GB" sz="4000" b="1" i="0" u="none" strike="noStrike" kern="1200" cap="none" spc="0" normalizeH="0" baseline="0" noProof="0" dirty="0">
                <a:ln>
                  <a:noFill/>
                </a:ln>
                <a:effectLst/>
                <a:uLnTx/>
                <a:uFillTx/>
                <a:latin typeface="+mj-lt"/>
                <a:ea typeface="+mn-ea"/>
                <a:cs typeface="+mn-cs"/>
              </a:rPr>
              <a:t>: the </a:t>
            </a:r>
            <a:r>
              <a:rPr kumimoji="0" lang="en-GB" sz="4000" b="1" i="0" u="none" strike="noStrike" kern="1200" cap="none" spc="0" normalizeH="0" baseline="0" noProof="0" dirty="0" err="1">
                <a:ln>
                  <a:noFill/>
                </a:ln>
                <a:effectLst/>
                <a:uLnTx/>
                <a:uFillTx/>
                <a:latin typeface="+mj-lt"/>
                <a:ea typeface="+mn-ea"/>
                <a:cs typeface="+mn-cs"/>
              </a:rPr>
              <a:t>DiRect</a:t>
            </a:r>
            <a:r>
              <a:rPr kumimoji="0" lang="en-GB" sz="4000" b="1" i="0" u="none" strike="noStrike" kern="1200" cap="none" spc="0" normalizeH="0" baseline="0" noProof="0" dirty="0">
                <a:ln>
                  <a:noFill/>
                </a:ln>
                <a:effectLst/>
                <a:uLnTx/>
                <a:uFillTx/>
                <a:latin typeface="+mj-lt"/>
                <a:ea typeface="+mn-ea"/>
                <a:cs typeface="+mn-cs"/>
              </a:rPr>
              <a:t> RCT</a:t>
            </a:r>
          </a:p>
        </p:txBody>
      </p:sp>
    </p:spTree>
    <p:extLst>
      <p:ext uri="{BB962C8B-B14F-4D97-AF65-F5344CB8AC3E}">
        <p14:creationId xmlns:p14="http://schemas.microsoft.com/office/powerpoint/2010/main" val="226592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94833" y="83817"/>
            <a:ext cx="11225642"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mj-lt"/>
                <a:ea typeface="+mn-ea"/>
                <a:cs typeface="+mn-cs"/>
              </a:rPr>
              <a:t>Weight Management in Type 2 Diabetes</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mj-lt"/>
                <a:ea typeface="+mn-ea"/>
                <a:cs typeface="+mn-cs"/>
              </a:rPr>
              <a:t> </a:t>
            </a:r>
            <a:endParaRPr kumimoji="0" lang="en-GB" sz="4000" b="1" i="0" u="none" strike="noStrike" kern="1200" cap="none" spc="0" normalizeH="0" baseline="0" noProof="0" dirty="0">
              <a:ln>
                <a:noFill/>
              </a:ln>
              <a:solidFill>
                <a:srgbClr val="002060"/>
              </a:solidFill>
              <a:effectLst/>
              <a:uLnTx/>
              <a:uFillTx/>
              <a:latin typeface="+mj-lt"/>
              <a:ea typeface="+mn-ea"/>
              <a:cs typeface="+mn-cs"/>
            </a:endParaRPr>
          </a:p>
        </p:txBody>
      </p:sp>
      <p:sp>
        <p:nvSpPr>
          <p:cNvPr id="13" name="Rettangolo 12"/>
          <p:cNvSpPr/>
          <p:nvPr/>
        </p:nvSpPr>
        <p:spPr>
          <a:xfrm>
            <a:off x="4565869" y="6127852"/>
            <a:ext cx="3060261" cy="646331"/>
          </a:xfrm>
          <a:prstGeom prst="rect">
            <a:avLst/>
          </a:prstGeom>
        </p:spPr>
        <p:txBody>
          <a:bodyPr wrap="none">
            <a:spAutoFit/>
          </a:bodyPr>
          <a:lstStyle/>
          <a:p>
            <a:pPr algn="l"/>
            <a:r>
              <a:rPr kumimoji="0" lang="it-IT" sz="1200" i="0" u="none" strike="noStrike" kern="1200" cap="none" spc="0" normalizeH="0" baseline="0" noProof="0" dirty="0">
                <a:ln>
                  <a:noFill/>
                </a:ln>
                <a:solidFill>
                  <a:prstClr val="black"/>
                </a:solidFill>
                <a:effectLst/>
                <a:uLnTx/>
                <a:uFillTx/>
                <a:ea typeface="Times New Roman" panose="02020603050405020304" pitchFamily="18" charset="0"/>
                <a:cs typeface="+mn-cs"/>
              </a:rPr>
              <a:t>Davies M </a:t>
            </a:r>
            <a:r>
              <a:rPr kumimoji="0" lang="it-IT" sz="1200" i="1" u="none" strike="noStrike" kern="1200" cap="none" spc="0" normalizeH="0" baseline="0" noProof="0" dirty="0">
                <a:ln>
                  <a:noFill/>
                </a:ln>
                <a:solidFill>
                  <a:prstClr val="black"/>
                </a:solidFill>
                <a:effectLst/>
                <a:uLnTx/>
                <a:uFillTx/>
                <a:ea typeface="Times New Roman" panose="02020603050405020304" pitchFamily="18" charset="0"/>
                <a:cs typeface="+mn-cs"/>
              </a:rPr>
              <a:t>et al; Lancet </a:t>
            </a:r>
            <a:r>
              <a:rPr kumimoji="0" lang="it-IT" sz="1200" u="none" strike="noStrike" kern="1200" cap="none" spc="0" normalizeH="0" baseline="0" noProof="0" dirty="0">
                <a:ln>
                  <a:noFill/>
                </a:ln>
                <a:solidFill>
                  <a:prstClr val="black"/>
                </a:solidFill>
                <a:effectLst/>
                <a:uLnTx/>
                <a:uFillTx/>
                <a:ea typeface="Times New Roman" panose="02020603050405020304" pitchFamily="18" charset="0"/>
                <a:cs typeface="+mn-cs"/>
              </a:rPr>
              <a:t>2021; 397: 971-84</a:t>
            </a:r>
          </a:p>
          <a:p>
            <a:r>
              <a:rPr kumimoji="0" lang="en-GB" sz="1200" i="0" u="none" strike="noStrike" kern="1200" cap="none" spc="0" normalizeH="0" baseline="0" noProof="0" dirty="0" err="1">
                <a:ln>
                  <a:noFill/>
                </a:ln>
                <a:solidFill>
                  <a:prstClr val="black"/>
                </a:solidFill>
                <a:effectLst/>
                <a:uLnTx/>
                <a:uFillTx/>
                <a:ea typeface="+mn-ea"/>
                <a:cs typeface="+mn-cs"/>
              </a:rPr>
              <a:t>Frías</a:t>
            </a:r>
            <a:r>
              <a:rPr kumimoji="0" lang="en-GB" sz="1200" i="0" u="none" strike="noStrike" kern="1200" cap="none" spc="0" normalizeH="0" baseline="0" noProof="0" dirty="0">
                <a:ln>
                  <a:noFill/>
                </a:ln>
                <a:solidFill>
                  <a:prstClr val="black"/>
                </a:solidFill>
                <a:effectLst/>
                <a:uLnTx/>
                <a:uFillTx/>
                <a:ea typeface="+mn-ea"/>
                <a:cs typeface="+mn-cs"/>
              </a:rPr>
              <a:t> JP </a:t>
            </a:r>
            <a:r>
              <a:rPr kumimoji="0" lang="en-GB" sz="1200" i="1" u="none" strike="noStrike" kern="1200" cap="none" spc="0" normalizeH="0" baseline="0" noProof="0" dirty="0">
                <a:ln>
                  <a:noFill/>
                </a:ln>
                <a:solidFill>
                  <a:prstClr val="black"/>
                </a:solidFill>
                <a:effectLst/>
                <a:uLnTx/>
                <a:uFillTx/>
                <a:ea typeface="+mn-ea"/>
                <a:cs typeface="+mn-cs"/>
              </a:rPr>
              <a:t>et al. N </a:t>
            </a:r>
            <a:r>
              <a:rPr kumimoji="0" lang="en-GB" sz="1200" i="1" u="none" strike="noStrike" kern="1200" cap="none" spc="0" normalizeH="0" baseline="0" noProof="0" dirty="0" err="1">
                <a:ln>
                  <a:noFill/>
                </a:ln>
                <a:solidFill>
                  <a:prstClr val="black"/>
                </a:solidFill>
                <a:effectLst/>
                <a:uLnTx/>
                <a:uFillTx/>
                <a:ea typeface="+mn-ea"/>
                <a:cs typeface="+mn-cs"/>
              </a:rPr>
              <a:t>Engl</a:t>
            </a:r>
            <a:r>
              <a:rPr kumimoji="0" lang="en-GB" sz="1200" i="1" u="none" strike="noStrike" kern="1200" cap="none" spc="0" normalizeH="0" baseline="0" noProof="0" dirty="0">
                <a:ln>
                  <a:noFill/>
                </a:ln>
                <a:solidFill>
                  <a:prstClr val="black"/>
                </a:solidFill>
                <a:effectLst/>
                <a:uLnTx/>
                <a:uFillTx/>
                <a:ea typeface="+mn-ea"/>
                <a:cs typeface="+mn-cs"/>
              </a:rPr>
              <a:t> J Med </a:t>
            </a:r>
            <a:r>
              <a:rPr kumimoji="0" lang="en-GB" sz="1200" i="0" u="none" strike="noStrike" kern="1200" cap="none" spc="0" normalizeH="0" baseline="0" noProof="0" dirty="0">
                <a:ln>
                  <a:noFill/>
                </a:ln>
                <a:solidFill>
                  <a:prstClr val="black"/>
                </a:solidFill>
                <a:effectLst/>
                <a:uLnTx/>
                <a:uFillTx/>
                <a:ea typeface="+mn-ea"/>
                <a:cs typeface="+mn-cs"/>
              </a:rPr>
              <a:t>2021;385:503-515</a:t>
            </a:r>
          </a:p>
          <a:p>
            <a:pPr algn="l"/>
            <a:endParaRPr kumimoji="0" lang="en-GB" sz="1200" b="1" i="0" u="none" strike="noStrike" kern="1200" cap="none" spc="0" normalizeH="0" baseline="0" noProof="0" dirty="0">
              <a:ln>
                <a:noFill/>
              </a:ln>
              <a:solidFill>
                <a:prstClr val="black"/>
              </a:solidFill>
              <a:effectLst/>
              <a:uLnTx/>
              <a:uFillTx/>
              <a:ea typeface="+mn-ea"/>
              <a:cs typeface="+mn-cs"/>
            </a:endParaRPr>
          </a:p>
        </p:txBody>
      </p:sp>
      <p:pic>
        <p:nvPicPr>
          <p:cNvPr id="5" name="Picture 4">
            <a:extLst>
              <a:ext uri="{FF2B5EF4-FFF2-40B4-BE49-F238E27FC236}">
                <a16:creationId xmlns:a16="http://schemas.microsoft.com/office/drawing/2014/main" id="{8BD07540-49DC-49C9-B5D2-1162F7920EA0}"/>
              </a:ext>
            </a:extLst>
          </p:cNvPr>
          <p:cNvPicPr>
            <a:picLocks noChangeAspect="1"/>
          </p:cNvPicPr>
          <p:nvPr/>
        </p:nvPicPr>
        <p:blipFill>
          <a:blip r:embed="rId2"/>
          <a:stretch>
            <a:fillRect/>
          </a:stretch>
        </p:blipFill>
        <p:spPr>
          <a:xfrm>
            <a:off x="0" y="1371600"/>
            <a:ext cx="5817191" cy="1247094"/>
          </a:xfrm>
          <a:prstGeom prst="rect">
            <a:avLst/>
          </a:prstGeom>
        </p:spPr>
      </p:pic>
      <p:pic>
        <p:nvPicPr>
          <p:cNvPr id="12" name="Picture 11">
            <a:extLst>
              <a:ext uri="{FF2B5EF4-FFF2-40B4-BE49-F238E27FC236}">
                <a16:creationId xmlns:a16="http://schemas.microsoft.com/office/drawing/2014/main" id="{7FFA1D0F-73E4-4CBA-B146-04D4727EEC9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0788"/>
            <a:ext cx="3300846" cy="2421783"/>
          </a:xfrm>
          <a:prstGeom prst="rect">
            <a:avLst/>
          </a:prstGeom>
        </p:spPr>
      </p:pic>
      <p:pic>
        <p:nvPicPr>
          <p:cNvPr id="6" name="Picture 5">
            <a:extLst>
              <a:ext uri="{FF2B5EF4-FFF2-40B4-BE49-F238E27FC236}">
                <a16:creationId xmlns:a16="http://schemas.microsoft.com/office/drawing/2014/main" id="{2CE7DE6F-0F02-4271-AACE-5861F2DA370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78797" y="2853701"/>
            <a:ext cx="3300846" cy="2019988"/>
          </a:xfrm>
          <a:prstGeom prst="rect">
            <a:avLst/>
          </a:prstGeom>
        </p:spPr>
      </p:pic>
      <p:pic>
        <p:nvPicPr>
          <p:cNvPr id="7" name="Content Placeholder 6">
            <a:extLst>
              <a:ext uri="{FF2B5EF4-FFF2-40B4-BE49-F238E27FC236}">
                <a16:creationId xmlns:a16="http://schemas.microsoft.com/office/drawing/2014/main" id="{8843E1B5-EE17-4964-9682-81B2967A8996}"/>
              </a:ext>
            </a:extLst>
          </p:cNvPr>
          <p:cNvPicPr>
            <a:picLocks noGrp="1" noChangeAspect="1"/>
          </p:cNvPicPr>
          <p:nvPr>
            <p:ph sz="half" idx="1"/>
          </p:nvPr>
        </p:nvPicPr>
        <p:blipFill rotWithShape="1">
          <a:blip r:embed="rId5" cstate="screen">
            <a:extLst>
              <a:ext uri="{28A0092B-C50C-407E-A947-70E740481C1C}">
                <a14:useLocalDpi xmlns:a14="http://schemas.microsoft.com/office/drawing/2010/main"/>
              </a:ext>
            </a:extLst>
          </a:blip>
          <a:srcRect/>
          <a:stretch/>
        </p:blipFill>
        <p:spPr>
          <a:xfrm>
            <a:off x="7149480" y="795983"/>
            <a:ext cx="4847687" cy="1446550"/>
          </a:xfrm>
        </p:spPr>
      </p:pic>
      <p:pic>
        <p:nvPicPr>
          <p:cNvPr id="3" name="Picture 2">
            <a:extLst>
              <a:ext uri="{FF2B5EF4-FFF2-40B4-BE49-F238E27FC236}">
                <a16:creationId xmlns:a16="http://schemas.microsoft.com/office/drawing/2014/main" id="{C54D0841-1DAA-4C09-AFDD-84C7020DFF8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565606" y="2831631"/>
            <a:ext cx="2569087" cy="2416853"/>
          </a:xfrm>
          <a:prstGeom prst="rect">
            <a:avLst/>
          </a:prstGeom>
        </p:spPr>
      </p:pic>
      <p:pic>
        <p:nvPicPr>
          <p:cNvPr id="9" name="Picture 8">
            <a:extLst>
              <a:ext uri="{FF2B5EF4-FFF2-40B4-BE49-F238E27FC236}">
                <a16:creationId xmlns:a16="http://schemas.microsoft.com/office/drawing/2014/main" id="{11ED7D21-5FEA-4550-BB1D-1C51B66B20C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677617" y="2814186"/>
            <a:ext cx="3189023" cy="2434298"/>
          </a:xfrm>
          <a:prstGeom prst="rect">
            <a:avLst/>
          </a:prstGeom>
        </p:spPr>
      </p:pic>
      <p:pic>
        <p:nvPicPr>
          <p:cNvPr id="10" name="Picture 9">
            <a:extLst>
              <a:ext uri="{FF2B5EF4-FFF2-40B4-BE49-F238E27FC236}">
                <a16:creationId xmlns:a16="http://schemas.microsoft.com/office/drawing/2014/main" id="{BFCF82ED-EEB2-4D18-B139-9F24D6DFE6F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679643" y="2506780"/>
            <a:ext cx="5154456" cy="246356"/>
          </a:xfrm>
          <a:prstGeom prst="rect">
            <a:avLst/>
          </a:prstGeom>
        </p:spPr>
      </p:pic>
    </p:spTree>
    <p:extLst>
      <p:ext uri="{BB962C8B-B14F-4D97-AF65-F5344CB8AC3E}">
        <p14:creationId xmlns:p14="http://schemas.microsoft.com/office/powerpoint/2010/main" val="320917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0" y="1608858"/>
            <a:ext cx="4605874" cy="3182764"/>
          </a:xfrm>
          <a:prstGeom prst="rect">
            <a:avLst/>
          </a:prstGeom>
        </p:spPr>
      </p:pic>
      <p:pic>
        <p:nvPicPr>
          <p:cNvPr id="6" name="Immagine 5"/>
          <p:cNvPicPr>
            <a:picLocks noChangeAspect="1"/>
          </p:cNvPicPr>
          <p:nvPr/>
        </p:nvPicPr>
        <p:blipFill>
          <a:blip r:embed="rId3"/>
          <a:stretch>
            <a:fillRect/>
          </a:stretch>
        </p:blipFill>
        <p:spPr>
          <a:xfrm>
            <a:off x="4605874" y="1731572"/>
            <a:ext cx="4055754" cy="2972997"/>
          </a:xfrm>
          <a:prstGeom prst="rect">
            <a:avLst/>
          </a:prstGeom>
        </p:spPr>
      </p:pic>
      <p:pic>
        <p:nvPicPr>
          <p:cNvPr id="7" name="Immagine 6"/>
          <p:cNvPicPr>
            <a:picLocks noChangeAspect="1"/>
          </p:cNvPicPr>
          <p:nvPr/>
        </p:nvPicPr>
        <p:blipFill>
          <a:blip r:embed="rId4"/>
          <a:stretch>
            <a:fillRect/>
          </a:stretch>
        </p:blipFill>
        <p:spPr>
          <a:xfrm>
            <a:off x="8427989" y="1644519"/>
            <a:ext cx="3764011" cy="2972997"/>
          </a:xfrm>
          <a:prstGeom prst="rect">
            <a:avLst/>
          </a:prstGeom>
        </p:spPr>
      </p:pic>
      <p:sp>
        <p:nvSpPr>
          <p:cNvPr id="8" name="Rettangolo 7"/>
          <p:cNvSpPr/>
          <p:nvPr/>
        </p:nvSpPr>
        <p:spPr>
          <a:xfrm>
            <a:off x="2560736" y="6366365"/>
            <a:ext cx="3393878"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Mingrone et al</a:t>
            </a:r>
            <a:r>
              <a:rPr kumimoji="0" lang="nl-NL" sz="1100" i="1"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 The Lancet. </a:t>
            </a:r>
            <a:r>
              <a:rPr kumimoji="0" lang="nl-NL" sz="110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2021 23;397:293-304</a:t>
            </a:r>
            <a:endParaRPr kumimoji="0" lang="en-GB" sz="11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CasellaDiTesto 8"/>
          <p:cNvSpPr txBox="1"/>
          <p:nvPr/>
        </p:nvSpPr>
        <p:spPr>
          <a:xfrm>
            <a:off x="274488" y="230025"/>
            <a:ext cx="848014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mj-lt"/>
                <a:ea typeface="+mn-ea"/>
                <a:cs typeface="+mn-cs"/>
              </a:rPr>
              <a:t>Weight Management: Metabolic Surgery </a:t>
            </a:r>
            <a:endParaRPr kumimoji="0" lang="en-GB" sz="4000" b="1" i="0" u="none" strike="noStrike" kern="1200" cap="none" spc="0" normalizeH="0" baseline="0" noProof="0" dirty="0">
              <a:ln>
                <a:noFill/>
              </a:ln>
              <a:effectLst/>
              <a:uLnTx/>
              <a:uFillTx/>
              <a:latin typeface="+mj-lt"/>
              <a:ea typeface="+mn-ea"/>
              <a:cs typeface="+mn-cs"/>
            </a:endParaRPr>
          </a:p>
        </p:txBody>
      </p:sp>
    </p:spTree>
    <p:extLst>
      <p:ext uri="{BB962C8B-B14F-4D97-AF65-F5344CB8AC3E}">
        <p14:creationId xmlns:p14="http://schemas.microsoft.com/office/powerpoint/2010/main" val="88349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717C0E-7752-283B-B11F-7088296EB73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0665" t="23966" r="14462" b="23713"/>
          <a:stretch/>
        </p:blipFill>
        <p:spPr>
          <a:xfrm>
            <a:off x="3881377" y="611876"/>
            <a:ext cx="4429246" cy="5240710"/>
          </a:xfrm>
          <a:prstGeom prst="rect">
            <a:avLst/>
          </a:prstGeom>
        </p:spPr>
      </p:pic>
      <p:sp>
        <p:nvSpPr>
          <p:cNvPr id="4" name="TextBox 3">
            <a:extLst>
              <a:ext uri="{FF2B5EF4-FFF2-40B4-BE49-F238E27FC236}">
                <a16:creationId xmlns:a16="http://schemas.microsoft.com/office/drawing/2014/main" id="{0479E34A-0D2A-5947-CF4B-51F4B2B0ACEA}"/>
              </a:ext>
            </a:extLst>
          </p:cNvPr>
          <p:cNvSpPr txBox="1"/>
          <p:nvPr/>
        </p:nvSpPr>
        <p:spPr>
          <a:xfrm>
            <a:off x="2345213" y="6243848"/>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422350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text, electronics, monitor, display&#10;&#10;Description automatically generated">
            <a:extLst>
              <a:ext uri="{FF2B5EF4-FFF2-40B4-BE49-F238E27FC236}">
                <a16:creationId xmlns:a16="http://schemas.microsoft.com/office/drawing/2014/main" id="{4B7E02A6-E11A-25C2-3D5C-2B24B8616B10}"/>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4152197" y="1601444"/>
            <a:ext cx="6271589" cy="4463248"/>
          </a:xfrm>
        </p:spPr>
      </p:pic>
      <p:sp>
        <p:nvSpPr>
          <p:cNvPr id="2" name="Title 1"/>
          <p:cNvSpPr>
            <a:spLocks noGrp="1"/>
          </p:cNvSpPr>
          <p:nvPr>
            <p:ph type="title"/>
          </p:nvPr>
        </p:nvSpPr>
        <p:spPr>
          <a:xfrm>
            <a:off x="503767" y="458444"/>
            <a:ext cx="11078632" cy="1143000"/>
          </a:xfrm>
        </p:spPr>
        <p:txBody>
          <a:bodyPr>
            <a:normAutofit fontScale="90000"/>
          </a:bodyPr>
          <a:lstStyle/>
          <a:p>
            <a:r>
              <a:rPr lang="en-GB" dirty="0"/>
              <a:t>Papers will be simultaneously published and </a:t>
            </a:r>
            <a:br>
              <a:rPr lang="en-GB" dirty="0"/>
            </a:br>
            <a:r>
              <a:rPr lang="en-GB" dirty="0"/>
              <a:t>slide set will be available to download </a:t>
            </a:r>
            <a:br>
              <a:rPr lang="en-GB" dirty="0"/>
            </a:br>
            <a:endParaRPr lang="en-GB" dirty="0"/>
          </a:p>
        </p:txBody>
      </p:sp>
      <p:pic>
        <p:nvPicPr>
          <p:cNvPr id="11" name="Picture 10" descr="Text&#10;&#10;Description automatically generated">
            <a:extLst>
              <a:ext uri="{FF2B5EF4-FFF2-40B4-BE49-F238E27FC236}">
                <a16:creationId xmlns:a16="http://schemas.microsoft.com/office/drawing/2014/main" id="{DB96B5AF-D17B-174E-8F68-C9DF03C7A8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69614"/>
            <a:ext cx="7108027" cy="4738685"/>
          </a:xfrm>
          <a:prstGeom prst="rect">
            <a:avLst/>
          </a:prstGeom>
        </p:spPr>
      </p:pic>
      <p:sp>
        <p:nvSpPr>
          <p:cNvPr id="4" name="TextBox 3">
            <a:extLst>
              <a:ext uri="{FF2B5EF4-FFF2-40B4-BE49-F238E27FC236}">
                <a16:creationId xmlns:a16="http://schemas.microsoft.com/office/drawing/2014/main" id="{7AA61D23-628D-7DF9-DD79-BACCDA8EB03A}"/>
              </a:ext>
            </a:extLst>
          </p:cNvPr>
          <p:cNvSpPr txBox="1"/>
          <p:nvPr/>
        </p:nvSpPr>
        <p:spPr>
          <a:xfrm>
            <a:off x="2331131" y="6161029"/>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182432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12F22A-9348-B369-DC5F-8BF6A2E60E0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A94F847-E4C0-9AFA-608A-77435FDA90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9A57B44-D012-A3DD-193F-69F6DEFFFEA6}"/>
              </a:ext>
            </a:extLst>
          </p:cNvPr>
          <p:cNvSpPr txBox="1"/>
          <p:nvPr/>
        </p:nvSpPr>
        <p:spPr>
          <a:xfrm>
            <a:off x="2126138" y="6242872"/>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308924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12F22A-9348-B369-DC5F-8BF6A2E60E0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Shape&#10;&#10;Description automatically generated">
            <a:extLst>
              <a:ext uri="{FF2B5EF4-FFF2-40B4-BE49-F238E27FC236}">
                <a16:creationId xmlns:a16="http://schemas.microsoft.com/office/drawing/2014/main" id="{4C3DBB8E-A77C-4D0B-3261-7177681D6F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6EA4C62-7E66-F048-6332-B570C871DA5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9846AF1D-4040-E497-E877-97777BAA3480}"/>
              </a:ext>
            </a:extLst>
          </p:cNvPr>
          <p:cNvSpPr txBox="1"/>
          <p:nvPr/>
        </p:nvSpPr>
        <p:spPr>
          <a:xfrm>
            <a:off x="2345213" y="6233347"/>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172986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12F22A-9348-B369-DC5F-8BF6A2E60E0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Shape&#10;&#10;Description automatically generated">
            <a:extLst>
              <a:ext uri="{FF2B5EF4-FFF2-40B4-BE49-F238E27FC236}">
                <a16:creationId xmlns:a16="http://schemas.microsoft.com/office/drawing/2014/main" id="{4C3DBB8E-A77C-4D0B-3261-7177681D6F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6EA4C62-7E66-F048-6332-B570C871DA5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B7263B3-B0EC-9D62-1A15-C3E0C27D2356}"/>
              </a:ext>
            </a:extLst>
          </p:cNvPr>
          <p:cNvSpPr txBox="1"/>
          <p:nvPr/>
        </p:nvSpPr>
        <p:spPr>
          <a:xfrm>
            <a:off x="2192813" y="6233347"/>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20922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12F22A-9348-B369-DC5F-8BF6A2E60E0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Shape&#10;&#10;Description automatically generated">
            <a:extLst>
              <a:ext uri="{FF2B5EF4-FFF2-40B4-BE49-F238E27FC236}">
                <a16:creationId xmlns:a16="http://schemas.microsoft.com/office/drawing/2014/main" id="{4C3DBB8E-A77C-4D0B-3261-7177681D6F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6EA4C62-7E66-F048-6332-B570C871DA5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7338FA8-7B3A-CE89-B9C6-1DF33AED14B4}"/>
              </a:ext>
            </a:extLst>
          </p:cNvPr>
          <p:cNvSpPr txBox="1"/>
          <p:nvPr/>
        </p:nvSpPr>
        <p:spPr>
          <a:xfrm>
            <a:off x="2373788" y="6252397"/>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83997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12F22A-9348-B369-DC5F-8BF6A2E60E0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Shape&#10;&#10;Description automatically generated">
            <a:extLst>
              <a:ext uri="{FF2B5EF4-FFF2-40B4-BE49-F238E27FC236}">
                <a16:creationId xmlns:a16="http://schemas.microsoft.com/office/drawing/2014/main" id="{4C3DBB8E-A77C-4D0B-3261-7177681D6F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6EA4C62-7E66-F048-6332-B570C871DA5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58A55EE4-C9ED-B71B-2D42-91084B6FBEBA}"/>
              </a:ext>
            </a:extLst>
          </p:cNvPr>
          <p:cNvSpPr txBox="1"/>
          <p:nvPr/>
        </p:nvSpPr>
        <p:spPr>
          <a:xfrm>
            <a:off x="2249963" y="6242872"/>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236074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12F22A-9348-B369-DC5F-8BF6A2E60E0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Shape&#10;&#10;Description automatically generated">
            <a:extLst>
              <a:ext uri="{FF2B5EF4-FFF2-40B4-BE49-F238E27FC236}">
                <a16:creationId xmlns:a16="http://schemas.microsoft.com/office/drawing/2014/main" id="{4C3DBB8E-A77C-4D0B-3261-7177681D6F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6EA4C62-7E66-F048-6332-B570C871DA5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E215E908-1385-B6CC-92C4-E5F75043E581}"/>
              </a:ext>
            </a:extLst>
          </p:cNvPr>
          <p:cNvSpPr txBox="1"/>
          <p:nvPr/>
        </p:nvSpPr>
        <p:spPr>
          <a:xfrm>
            <a:off x="2297588" y="6261922"/>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335013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13B13-7120-B744-9C7A-6A808E9C06BB}"/>
              </a:ext>
            </a:extLst>
          </p:cNvPr>
          <p:cNvSpPr>
            <a:spLocks noGrp="1"/>
          </p:cNvSpPr>
          <p:nvPr>
            <p:ph type="title"/>
          </p:nvPr>
        </p:nvSpPr>
        <p:spPr>
          <a:xfrm>
            <a:off x="573121" y="0"/>
            <a:ext cx="10515600" cy="1325563"/>
          </a:xfrm>
        </p:spPr>
        <p:txBody>
          <a:bodyPr>
            <a:normAutofit/>
          </a:bodyPr>
          <a:lstStyle/>
          <a:p>
            <a:r>
              <a:rPr lang="en-US" sz="4000" dirty="0"/>
              <a:t>Metformin</a:t>
            </a:r>
          </a:p>
        </p:txBody>
      </p:sp>
      <p:sp>
        <p:nvSpPr>
          <p:cNvPr id="3" name="Content Placeholder 2">
            <a:extLst>
              <a:ext uri="{FF2B5EF4-FFF2-40B4-BE49-F238E27FC236}">
                <a16:creationId xmlns:a16="http://schemas.microsoft.com/office/drawing/2014/main" id="{8115318A-0F9C-D64A-A9FD-CEF89F23F79B}"/>
              </a:ext>
            </a:extLst>
          </p:cNvPr>
          <p:cNvSpPr>
            <a:spLocks noGrp="1"/>
          </p:cNvSpPr>
          <p:nvPr>
            <p:ph sz="half" idx="1"/>
          </p:nvPr>
        </p:nvSpPr>
        <p:spPr>
          <a:xfrm>
            <a:off x="1858061" y="3549883"/>
            <a:ext cx="8770925" cy="2353484"/>
          </a:xfrm>
          <a:solidFill>
            <a:schemeClr val="accent4">
              <a:lumMod val="20000"/>
              <a:lumOff val="80000"/>
            </a:schemeClr>
          </a:solidFill>
        </p:spPr>
        <p:txBody>
          <a:bodyPr>
            <a:noAutofit/>
          </a:bodyPr>
          <a:lstStyle/>
          <a:p>
            <a:pPr marL="0" indent="0">
              <a:lnSpc>
                <a:spcPct val="100000"/>
              </a:lnSpc>
              <a:spcBef>
                <a:spcPts val="0"/>
              </a:spcBef>
              <a:spcAft>
                <a:spcPts val="1200"/>
              </a:spcAft>
              <a:buNone/>
            </a:pPr>
            <a:r>
              <a:rPr lang="en-US" dirty="0"/>
              <a:t>Traditionally recommended as first-line glucose-lowering therapy for type 2 diabetes, because of its high efficacy in lowering HbA</a:t>
            </a:r>
            <a:r>
              <a:rPr lang="en-US" baseline="-25000" dirty="0"/>
              <a:t>1c</a:t>
            </a:r>
            <a:r>
              <a:rPr lang="en-US" dirty="0"/>
              <a:t>, minimal </a:t>
            </a:r>
            <a:r>
              <a:rPr lang="en-US" dirty="0" err="1"/>
              <a:t>hypoglycaemia</a:t>
            </a:r>
            <a:r>
              <a:rPr lang="en-US" dirty="0"/>
              <a:t> risk when used as monotherapy, potential for some modest weight loss, good safety profile, low cost</a:t>
            </a:r>
          </a:p>
        </p:txBody>
      </p:sp>
      <p:sp>
        <p:nvSpPr>
          <p:cNvPr id="7" name="Rectangle 6"/>
          <p:cNvSpPr>
            <a:spLocks noChangeArrowheads="1"/>
          </p:cNvSpPr>
          <p:nvPr/>
        </p:nvSpPr>
        <p:spPr bwMode="auto">
          <a:xfrm>
            <a:off x="152400" y="60067"/>
            <a:ext cx="65"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5B616B"/>
              </a:solidFill>
              <a:effectLst/>
              <a:uLnTx/>
              <a:uFillTx/>
              <a:latin typeface="BlinkMacSystemFont"/>
              <a:ea typeface="+mn-ea"/>
              <a:cs typeface="+mn-cs"/>
            </a:endParaRPr>
          </a:p>
        </p:txBody>
      </p:sp>
      <p:pic>
        <p:nvPicPr>
          <p:cNvPr id="6" name="Picture 5" descr="Graphical user interface, text&#10;&#10;Description automatically generated">
            <a:extLst>
              <a:ext uri="{FF2B5EF4-FFF2-40B4-BE49-F238E27FC236}">
                <a16:creationId xmlns:a16="http://schemas.microsoft.com/office/drawing/2014/main" id="{3CB3F455-6D6B-F98D-4486-5467D1C908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1414" y="2210764"/>
            <a:ext cx="11053822" cy="641926"/>
          </a:xfrm>
          <a:prstGeom prst="rect">
            <a:avLst/>
          </a:prstGeom>
        </p:spPr>
      </p:pic>
      <p:pic>
        <p:nvPicPr>
          <p:cNvPr id="8" name="Picture 7">
            <a:extLst>
              <a:ext uri="{FF2B5EF4-FFF2-40B4-BE49-F238E27FC236}">
                <a16:creationId xmlns:a16="http://schemas.microsoft.com/office/drawing/2014/main" id="{F594658A-A0C4-E3E6-2828-3BDF2CCB1B5D}"/>
              </a:ext>
            </a:extLst>
          </p:cNvPr>
          <p:cNvPicPr>
            <a:picLocks noChangeAspect="1"/>
          </p:cNvPicPr>
          <p:nvPr/>
        </p:nvPicPr>
        <p:blipFill rotWithShape="1">
          <a:blip r:embed="rId4">
            <a:extLst>
              <a:ext uri="{28A0092B-C50C-407E-A947-70E740481C1C}">
                <a14:useLocalDpi xmlns:a14="http://schemas.microsoft.com/office/drawing/2010/main" val="0"/>
              </a:ext>
            </a:extLst>
          </a:blip>
          <a:srcRect l="4193" t="8470" r="33383" b="86620"/>
          <a:stretch/>
        </p:blipFill>
        <p:spPr>
          <a:xfrm>
            <a:off x="451414" y="1595660"/>
            <a:ext cx="11053822" cy="615104"/>
          </a:xfrm>
          <a:prstGeom prst="rect">
            <a:avLst/>
          </a:prstGeom>
        </p:spPr>
      </p:pic>
      <p:sp>
        <p:nvSpPr>
          <p:cNvPr id="5" name="TextBox 4">
            <a:extLst>
              <a:ext uri="{FF2B5EF4-FFF2-40B4-BE49-F238E27FC236}">
                <a16:creationId xmlns:a16="http://schemas.microsoft.com/office/drawing/2014/main" id="{B44AB853-1149-39F5-CF03-A7148EAA89CA}"/>
              </a:ext>
            </a:extLst>
          </p:cNvPr>
          <p:cNvSpPr txBox="1"/>
          <p:nvPr/>
        </p:nvSpPr>
        <p:spPr>
          <a:xfrm>
            <a:off x="2278538" y="6223822"/>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283617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26" y="-20076"/>
            <a:ext cx="10515600" cy="1325563"/>
          </a:xfrm>
        </p:spPr>
        <p:txBody>
          <a:bodyPr>
            <a:normAutofit/>
          </a:bodyPr>
          <a:lstStyle/>
          <a:p>
            <a:r>
              <a:rPr lang="en-GB" sz="4000" dirty="0"/>
              <a:t>Sulfonylureas</a:t>
            </a:r>
          </a:p>
        </p:txBody>
      </p:sp>
      <p:sp>
        <p:nvSpPr>
          <p:cNvPr id="8" name="Rectangle 1"/>
          <p:cNvSpPr>
            <a:spLocks noChangeArrowheads="1"/>
          </p:cNvSpPr>
          <p:nvPr/>
        </p:nvSpPr>
        <p:spPr bwMode="auto">
          <a:xfrm>
            <a:off x="0" y="-92333"/>
            <a:ext cx="72136"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5B616B"/>
                </a:solidFill>
                <a:effectLst/>
                <a:uLnTx/>
                <a:uFillTx/>
                <a:latin typeface="BlinkMacSystemFont"/>
                <a:ea typeface="+mn-ea"/>
                <a:cs typeface="+mn-cs"/>
              </a:rPr>
              <a:t>.</a:t>
            </a:r>
            <a:r>
              <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 name="Content Placeholder 2">
            <a:extLst>
              <a:ext uri="{FF2B5EF4-FFF2-40B4-BE49-F238E27FC236}">
                <a16:creationId xmlns:a16="http://schemas.microsoft.com/office/drawing/2014/main" id="{D618A717-063F-4C90-871F-3D0E7931B00E}"/>
              </a:ext>
            </a:extLst>
          </p:cNvPr>
          <p:cNvSpPr txBox="1">
            <a:spLocks/>
          </p:cNvSpPr>
          <p:nvPr/>
        </p:nvSpPr>
        <p:spPr>
          <a:xfrm>
            <a:off x="1501802" y="3820276"/>
            <a:ext cx="9750112" cy="2279597"/>
          </a:xfrm>
          <a:prstGeom prst="rect">
            <a:avLst/>
          </a:prstGeom>
          <a:solidFill>
            <a:schemeClr val="accent4">
              <a:lumMod val="20000"/>
              <a:lumOff val="80000"/>
            </a:schemeClr>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High glucose-lowering efficacy, inexpensive and accessible</a:t>
            </a:r>
          </a:p>
          <a:p>
            <a:r>
              <a:rPr lang="en-US" dirty="0"/>
              <a:t>A heterogenous group - sulfonylureas with lower risk of </a:t>
            </a:r>
            <a:r>
              <a:rPr lang="en-US" dirty="0" err="1"/>
              <a:t>hypoglycaemia</a:t>
            </a:r>
            <a:r>
              <a:rPr lang="en-US" dirty="0"/>
              <a:t> to be selected when considered for therapy</a:t>
            </a:r>
          </a:p>
          <a:p>
            <a:r>
              <a:rPr lang="en-US" dirty="0"/>
              <a:t>No difference in the incidence of MACE in patients at high CV risk treated with glimepiride or linagliptin</a:t>
            </a:r>
            <a:endParaRPr lang="en-GB" dirty="0"/>
          </a:p>
        </p:txBody>
      </p:sp>
      <p:sp>
        <p:nvSpPr>
          <p:cNvPr id="3" name="Rectangle 2">
            <a:extLst>
              <a:ext uri="{FF2B5EF4-FFF2-40B4-BE49-F238E27FC236}">
                <a16:creationId xmlns:a16="http://schemas.microsoft.com/office/drawing/2014/main" id="{5695DEC8-A9CE-4846-90C0-AD37AB4CC47C}"/>
              </a:ext>
            </a:extLst>
          </p:cNvPr>
          <p:cNvSpPr/>
          <p:nvPr/>
        </p:nvSpPr>
        <p:spPr>
          <a:xfrm>
            <a:off x="72136" y="1831434"/>
            <a:ext cx="1662071" cy="308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text&#10;&#10;Description automatically generated">
            <a:extLst>
              <a:ext uri="{FF2B5EF4-FFF2-40B4-BE49-F238E27FC236}">
                <a16:creationId xmlns:a16="http://schemas.microsoft.com/office/drawing/2014/main" id="{9DF506A0-F44C-A811-3572-480A811638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1414" y="2235987"/>
            <a:ext cx="11053822" cy="874434"/>
          </a:xfrm>
          <a:prstGeom prst="rect">
            <a:avLst/>
          </a:prstGeom>
        </p:spPr>
      </p:pic>
      <p:pic>
        <p:nvPicPr>
          <p:cNvPr id="7" name="Picture 6">
            <a:extLst>
              <a:ext uri="{FF2B5EF4-FFF2-40B4-BE49-F238E27FC236}">
                <a16:creationId xmlns:a16="http://schemas.microsoft.com/office/drawing/2014/main" id="{094D8182-86AC-8A99-EF1E-82CF632E6C87}"/>
              </a:ext>
            </a:extLst>
          </p:cNvPr>
          <p:cNvPicPr>
            <a:picLocks noChangeAspect="1"/>
          </p:cNvPicPr>
          <p:nvPr/>
        </p:nvPicPr>
        <p:blipFill rotWithShape="1">
          <a:blip r:embed="rId4">
            <a:extLst>
              <a:ext uri="{28A0092B-C50C-407E-A947-70E740481C1C}">
                <a14:useLocalDpi xmlns:a14="http://schemas.microsoft.com/office/drawing/2010/main" val="0"/>
              </a:ext>
            </a:extLst>
          </a:blip>
          <a:srcRect l="4193" t="8470" r="33383" b="86620"/>
          <a:stretch/>
        </p:blipFill>
        <p:spPr>
          <a:xfrm>
            <a:off x="451414" y="1620883"/>
            <a:ext cx="11053822" cy="615104"/>
          </a:xfrm>
          <a:prstGeom prst="rect">
            <a:avLst/>
          </a:prstGeom>
        </p:spPr>
      </p:pic>
      <p:sp>
        <p:nvSpPr>
          <p:cNvPr id="6" name="TextBox 5">
            <a:extLst>
              <a:ext uri="{FF2B5EF4-FFF2-40B4-BE49-F238E27FC236}">
                <a16:creationId xmlns:a16="http://schemas.microsoft.com/office/drawing/2014/main" id="{FB3F2DC5-E138-9EBA-7478-BE80E353FF0A}"/>
              </a:ext>
            </a:extLst>
          </p:cNvPr>
          <p:cNvSpPr txBox="1"/>
          <p:nvPr/>
        </p:nvSpPr>
        <p:spPr>
          <a:xfrm>
            <a:off x="2269013" y="6223822"/>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151831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677" y="128276"/>
            <a:ext cx="10515600" cy="1325563"/>
          </a:xfrm>
        </p:spPr>
        <p:txBody>
          <a:bodyPr>
            <a:normAutofit/>
          </a:bodyPr>
          <a:lstStyle/>
          <a:p>
            <a:r>
              <a:rPr lang="en-US" sz="4000" dirty="0" err="1"/>
              <a:t>Thiazolidinediones</a:t>
            </a:r>
            <a:endParaRPr lang="en-GB" sz="4000" dirty="0"/>
          </a:p>
        </p:txBody>
      </p:sp>
      <p:sp>
        <p:nvSpPr>
          <p:cNvPr id="3" name="Content Placeholder 2"/>
          <p:cNvSpPr>
            <a:spLocks noGrp="1"/>
          </p:cNvSpPr>
          <p:nvPr>
            <p:ph sz="half" idx="1"/>
          </p:nvPr>
        </p:nvSpPr>
        <p:spPr>
          <a:xfrm>
            <a:off x="1382573" y="3632066"/>
            <a:ext cx="9895239" cy="2552051"/>
          </a:xfrm>
          <a:solidFill>
            <a:schemeClr val="accent4">
              <a:lumMod val="20000"/>
              <a:lumOff val="80000"/>
            </a:schemeClr>
          </a:solidFill>
        </p:spPr>
        <p:txBody>
          <a:bodyPr>
            <a:noAutofit/>
          </a:bodyPr>
          <a:lstStyle/>
          <a:p>
            <a:pPr>
              <a:spcBef>
                <a:spcPts val="900"/>
              </a:spcBef>
            </a:pPr>
            <a:r>
              <a:rPr lang="en-US" dirty="0"/>
              <a:t>High glucose-lowering efficacy, durability of </a:t>
            </a:r>
            <a:r>
              <a:rPr lang="en-US" dirty="0" err="1"/>
              <a:t>glycaemic</a:t>
            </a:r>
            <a:r>
              <a:rPr lang="en-US" dirty="0"/>
              <a:t> effect</a:t>
            </a:r>
          </a:p>
          <a:p>
            <a:pPr>
              <a:spcBef>
                <a:spcPts val="900"/>
              </a:spcBef>
            </a:pPr>
            <a:r>
              <a:rPr lang="en-US" dirty="0"/>
              <a:t>Beneficial effects in NASH seen with pioglitazone </a:t>
            </a:r>
          </a:p>
          <a:p>
            <a:pPr>
              <a:spcBef>
                <a:spcPts val="900"/>
              </a:spcBef>
            </a:pPr>
            <a:r>
              <a:rPr lang="en-US" dirty="0"/>
              <a:t>Side effects (e.g. weight gain, fluid retention) can be mitigated by </a:t>
            </a:r>
            <a:r>
              <a:rPr lang="en-US" dirty="0" err="1"/>
              <a:t>optimising</a:t>
            </a:r>
            <a:r>
              <a:rPr lang="en-US" dirty="0"/>
              <a:t> dosing strategies (e.g. using lower doses) and combining therapy with other medications (SGLT2 inhibitors, GLP-1 RA) that promote weight loss and sodium excretion</a:t>
            </a:r>
            <a:endParaRPr lang="en-GB" dirty="0"/>
          </a:p>
          <a:p>
            <a:pPr>
              <a:spcBef>
                <a:spcPts val="900"/>
              </a:spcBef>
            </a:pPr>
            <a:endParaRPr lang="en-GB" dirty="0"/>
          </a:p>
        </p:txBody>
      </p:sp>
      <p:sp>
        <p:nvSpPr>
          <p:cNvPr id="6" name="Rectangle 5">
            <a:extLst>
              <a:ext uri="{FF2B5EF4-FFF2-40B4-BE49-F238E27FC236}">
                <a16:creationId xmlns:a16="http://schemas.microsoft.com/office/drawing/2014/main" id="{AA1D93CB-6E1C-44C8-9F3F-9500B52FC1BD}"/>
              </a:ext>
            </a:extLst>
          </p:cNvPr>
          <p:cNvSpPr/>
          <p:nvPr/>
        </p:nvSpPr>
        <p:spPr>
          <a:xfrm>
            <a:off x="135200" y="2288647"/>
            <a:ext cx="1662071" cy="308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B326EA2-6056-4FAC-B27E-ECA71444EF16}"/>
              </a:ext>
            </a:extLst>
          </p:cNvPr>
          <p:cNvSpPr/>
          <p:nvPr/>
        </p:nvSpPr>
        <p:spPr>
          <a:xfrm flipH="1">
            <a:off x="12056800" y="2413990"/>
            <a:ext cx="260523" cy="1108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aphical user interface, text&#10;&#10;Description automatically generated">
            <a:extLst>
              <a:ext uri="{FF2B5EF4-FFF2-40B4-BE49-F238E27FC236}">
                <a16:creationId xmlns:a16="http://schemas.microsoft.com/office/drawing/2014/main" id="{93CFF79C-309A-D99F-BEF1-7BAD2185F4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1414" y="2235986"/>
            <a:ext cx="11053822" cy="1080651"/>
          </a:xfrm>
          <a:prstGeom prst="rect">
            <a:avLst/>
          </a:prstGeom>
        </p:spPr>
      </p:pic>
      <p:pic>
        <p:nvPicPr>
          <p:cNvPr id="5" name="Picture 4">
            <a:extLst>
              <a:ext uri="{FF2B5EF4-FFF2-40B4-BE49-F238E27FC236}">
                <a16:creationId xmlns:a16="http://schemas.microsoft.com/office/drawing/2014/main" id="{3E39A371-A8F4-B34B-5EA8-DE8EE1CD3F2A}"/>
              </a:ext>
            </a:extLst>
          </p:cNvPr>
          <p:cNvPicPr>
            <a:picLocks noChangeAspect="1"/>
          </p:cNvPicPr>
          <p:nvPr/>
        </p:nvPicPr>
        <p:blipFill rotWithShape="1">
          <a:blip r:embed="rId4">
            <a:extLst>
              <a:ext uri="{28A0092B-C50C-407E-A947-70E740481C1C}">
                <a14:useLocalDpi xmlns:a14="http://schemas.microsoft.com/office/drawing/2010/main" val="0"/>
              </a:ext>
            </a:extLst>
          </a:blip>
          <a:srcRect l="4193" t="8470" r="33383" b="86620"/>
          <a:stretch/>
        </p:blipFill>
        <p:spPr>
          <a:xfrm>
            <a:off x="451414" y="1620882"/>
            <a:ext cx="11053822" cy="615104"/>
          </a:xfrm>
          <a:prstGeom prst="rect">
            <a:avLst/>
          </a:prstGeom>
        </p:spPr>
      </p:pic>
      <p:sp>
        <p:nvSpPr>
          <p:cNvPr id="8" name="TextBox 7">
            <a:extLst>
              <a:ext uri="{FF2B5EF4-FFF2-40B4-BE49-F238E27FC236}">
                <a16:creationId xmlns:a16="http://schemas.microsoft.com/office/drawing/2014/main" id="{C065AEFE-3DBD-C8BB-C490-89B1D77B21E4}"/>
              </a:ext>
            </a:extLst>
          </p:cNvPr>
          <p:cNvSpPr txBox="1"/>
          <p:nvPr/>
        </p:nvSpPr>
        <p:spPr>
          <a:xfrm>
            <a:off x="1797271" y="6280972"/>
            <a:ext cx="7516117" cy="477054"/>
          </a:xfrm>
          <a:prstGeom prst="rect">
            <a:avLst/>
          </a:prstGeom>
          <a:noFill/>
        </p:spPr>
        <p:txBody>
          <a:bodyPr wrap="squar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1151199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13889A4-6F2B-4C5F-8C10-B45EED3403BC}"/>
              </a:ext>
            </a:extLst>
          </p:cNvPr>
          <p:cNvSpPr>
            <a:spLocks noGrp="1"/>
          </p:cNvSpPr>
          <p:nvPr>
            <p:ph sz="half" idx="1"/>
          </p:nvPr>
        </p:nvSpPr>
        <p:spPr>
          <a:xfrm>
            <a:off x="1308539" y="3607106"/>
            <a:ext cx="9902386" cy="2620274"/>
          </a:xfrm>
          <a:solidFill>
            <a:schemeClr val="accent4">
              <a:lumMod val="20000"/>
              <a:lumOff val="80000"/>
            </a:schemeClr>
          </a:solidFill>
        </p:spPr>
        <p:txBody>
          <a:bodyPr>
            <a:noAutofit/>
          </a:bodyPr>
          <a:lstStyle/>
          <a:p>
            <a:pPr fontAlgn="base"/>
            <a:r>
              <a:rPr lang="en-US" dirty="0"/>
              <a:t>Intermediate glucose-lowering efficacy, neutral effect on weight, generally well tolerated, minimal risk of </a:t>
            </a:r>
            <a:r>
              <a:rPr lang="en-US" dirty="0" err="1"/>
              <a:t>hypoglycaemia</a:t>
            </a:r>
            <a:endParaRPr lang="en-US" sz="1600" dirty="0"/>
          </a:p>
          <a:p>
            <a:pPr fontAlgn="base"/>
            <a:r>
              <a:rPr lang="en-US" dirty="0"/>
              <a:t>Early combination treatment with metformin and a DPP-4i (vildagliptin) increased </a:t>
            </a:r>
            <a:r>
              <a:rPr lang="en-US" dirty="0" err="1"/>
              <a:t>glycaemic</a:t>
            </a:r>
            <a:r>
              <a:rPr lang="en-US" dirty="0"/>
              <a:t> durability compared to stepwise approach to therapy </a:t>
            </a:r>
          </a:p>
          <a:p>
            <a:pPr fontAlgn="base"/>
            <a:r>
              <a:rPr lang="en-US" dirty="0"/>
              <a:t>Cardiovascular safety demonstrated</a:t>
            </a:r>
            <a:endParaRPr lang="en-GB" dirty="0"/>
          </a:p>
        </p:txBody>
      </p:sp>
      <p:sp>
        <p:nvSpPr>
          <p:cNvPr id="6" name="Title 1"/>
          <p:cNvSpPr>
            <a:spLocks noGrp="1"/>
          </p:cNvSpPr>
          <p:nvPr>
            <p:ph type="title"/>
          </p:nvPr>
        </p:nvSpPr>
        <p:spPr>
          <a:xfrm>
            <a:off x="254997" y="0"/>
            <a:ext cx="10515600" cy="1325563"/>
          </a:xfrm>
        </p:spPr>
        <p:txBody>
          <a:bodyPr>
            <a:normAutofit/>
          </a:bodyPr>
          <a:lstStyle/>
          <a:p>
            <a:r>
              <a:rPr lang="en-US" sz="4000" dirty="0"/>
              <a:t>DPP-4 Inhibitors</a:t>
            </a:r>
            <a:endParaRPr lang="en-GB" sz="4000" dirty="0"/>
          </a:p>
        </p:txBody>
      </p:sp>
      <p:sp>
        <p:nvSpPr>
          <p:cNvPr id="2" name="Rectangle 1">
            <a:extLst>
              <a:ext uri="{FF2B5EF4-FFF2-40B4-BE49-F238E27FC236}">
                <a16:creationId xmlns:a16="http://schemas.microsoft.com/office/drawing/2014/main" id="{5CCF8F55-D606-405B-9140-D9F95BB2AA87}"/>
              </a:ext>
            </a:extLst>
          </p:cNvPr>
          <p:cNvSpPr/>
          <p:nvPr/>
        </p:nvSpPr>
        <p:spPr>
          <a:xfrm>
            <a:off x="12009287" y="2359270"/>
            <a:ext cx="115640" cy="106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text&#10;&#10;Description automatically generated">
            <a:extLst>
              <a:ext uri="{FF2B5EF4-FFF2-40B4-BE49-F238E27FC236}">
                <a16:creationId xmlns:a16="http://schemas.microsoft.com/office/drawing/2014/main" id="{FBDFE19A-C9A2-41FE-CB80-719441B90E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1414" y="2235986"/>
            <a:ext cx="11053822" cy="1080651"/>
          </a:xfrm>
          <a:prstGeom prst="rect">
            <a:avLst/>
          </a:prstGeom>
        </p:spPr>
      </p:pic>
      <p:pic>
        <p:nvPicPr>
          <p:cNvPr id="4" name="Picture 3">
            <a:extLst>
              <a:ext uri="{FF2B5EF4-FFF2-40B4-BE49-F238E27FC236}">
                <a16:creationId xmlns:a16="http://schemas.microsoft.com/office/drawing/2014/main" id="{4E74770B-81A4-7539-08B5-C726A5D1161D}"/>
              </a:ext>
            </a:extLst>
          </p:cNvPr>
          <p:cNvPicPr>
            <a:picLocks noChangeAspect="1"/>
          </p:cNvPicPr>
          <p:nvPr/>
        </p:nvPicPr>
        <p:blipFill rotWithShape="1">
          <a:blip r:embed="rId4">
            <a:extLst>
              <a:ext uri="{28A0092B-C50C-407E-A947-70E740481C1C}">
                <a14:useLocalDpi xmlns:a14="http://schemas.microsoft.com/office/drawing/2010/main" val="0"/>
              </a:ext>
            </a:extLst>
          </a:blip>
          <a:srcRect l="4193" t="8470" r="33383" b="86620"/>
          <a:stretch/>
        </p:blipFill>
        <p:spPr>
          <a:xfrm>
            <a:off x="451414" y="1620882"/>
            <a:ext cx="11053822" cy="615104"/>
          </a:xfrm>
          <a:prstGeom prst="rect">
            <a:avLst/>
          </a:prstGeom>
        </p:spPr>
      </p:pic>
      <p:sp>
        <p:nvSpPr>
          <p:cNvPr id="5" name="TextBox 4">
            <a:extLst>
              <a:ext uri="{FF2B5EF4-FFF2-40B4-BE49-F238E27FC236}">
                <a16:creationId xmlns:a16="http://schemas.microsoft.com/office/drawing/2014/main" id="{2A99F22D-3778-8D77-5965-69BBA29B251E}"/>
              </a:ext>
            </a:extLst>
          </p:cNvPr>
          <p:cNvSpPr txBox="1"/>
          <p:nvPr/>
        </p:nvSpPr>
        <p:spPr>
          <a:xfrm>
            <a:off x="2295409" y="6279322"/>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129410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67830" y="505328"/>
            <a:ext cx="1250336" cy="1253781"/>
          </a:xfrm>
          <a:prstGeom prst="ellipse">
            <a:avLst/>
          </a:prstGeom>
          <a:ln w="38100">
            <a:solidFill>
              <a:srgbClr val="FF0000"/>
            </a:solidFill>
          </a:ln>
        </p:spPr>
      </p:pic>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96501" y="505328"/>
            <a:ext cx="1254061" cy="1253781"/>
          </a:xfrm>
          <a:prstGeom prst="ellipse">
            <a:avLst/>
          </a:prstGeom>
          <a:ln w="38100">
            <a:solidFill>
              <a:srgbClr val="FF0000"/>
            </a:solidFill>
          </a:ln>
        </p:spPr>
      </p:pic>
      <p:sp>
        <p:nvSpPr>
          <p:cNvPr id="13" name="Round Diagonal Corner Rectangle 12"/>
          <p:cNvSpPr/>
          <p:nvPr/>
        </p:nvSpPr>
        <p:spPr>
          <a:xfrm>
            <a:off x="2487830" y="1878706"/>
            <a:ext cx="3166568" cy="1712422"/>
          </a:xfrm>
          <a:prstGeom prst="round2DiagRect">
            <a:avLst/>
          </a:prstGeom>
          <a:ln w="25400">
            <a:solidFill>
              <a:srgbClr val="92D050"/>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a:ea typeface="+mn-ea"/>
                <a:cs typeface="+mn-cs"/>
              </a:rPr>
              <a:t>The Rationale</a:t>
            </a:r>
            <a:endParaRPr kumimoji="0" lang="en-GB"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Peter Rossing, MD</a:t>
            </a:r>
            <a:endParaRPr kumimoji="0" lang="en-GB"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Steno Diabetes Center Copenhagen, Denmark</a:t>
            </a:r>
            <a:endParaRPr kumimoji="0" lang="en-US"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Billy Collins, DHSc, PA-C</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U.S. Public Health Service, USA</a:t>
            </a:r>
          </a:p>
        </p:txBody>
      </p:sp>
      <p:sp>
        <p:nvSpPr>
          <p:cNvPr id="14" name="Round Diagonal Corner Rectangle 13"/>
          <p:cNvSpPr/>
          <p:nvPr/>
        </p:nvSpPr>
        <p:spPr>
          <a:xfrm>
            <a:off x="6703807" y="1842345"/>
            <a:ext cx="3436972" cy="1712422"/>
          </a:xfrm>
          <a:prstGeom prst="round2DiagRect">
            <a:avLst/>
          </a:prstGeom>
          <a:ln w="25400">
            <a:solidFill>
              <a:srgbClr val="FFC000"/>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1" u="none" strike="noStrike" kern="1200" cap="none" spc="0" normalizeH="0" baseline="0" noProof="0" dirty="0" err="1">
                <a:ln>
                  <a:noFill/>
                </a:ln>
                <a:solidFill>
                  <a:prstClr val="black"/>
                </a:solidFill>
                <a:effectLst/>
                <a:uLnTx/>
                <a:uFillTx/>
                <a:latin typeface="Calibri"/>
                <a:ea typeface="+mn-ea"/>
                <a:cs typeface="+mn-cs"/>
              </a:rPr>
              <a:t>Personalised</a:t>
            </a:r>
            <a:r>
              <a:rPr kumimoji="0" lang="en-US" sz="1600" b="1" i="1" u="none" strike="noStrike" kern="1200" cap="none" spc="0" normalizeH="0" baseline="0" noProof="0" dirty="0">
                <a:ln>
                  <a:noFill/>
                </a:ln>
                <a:solidFill>
                  <a:prstClr val="black"/>
                </a:solidFill>
                <a:effectLst/>
                <a:uLnTx/>
                <a:uFillTx/>
                <a:latin typeface="Calibri"/>
                <a:ea typeface="+mn-ea"/>
                <a:cs typeface="+mn-cs"/>
              </a:rPr>
              <a:t> Approach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Apostolos Tsapas, MD, PhD, MSc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Aristotle University Thessaloniki, Greece</a:t>
            </a:r>
            <a:endParaRPr kumimoji="0" lang="en-US"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Jennifer Green, MD</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Duke University, Durham, USA</a:t>
            </a:r>
            <a:endParaRPr kumimoji="0" lang="en-US"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ound Diagonal Corner Rectangle 14"/>
          <p:cNvSpPr/>
          <p:nvPr/>
        </p:nvSpPr>
        <p:spPr>
          <a:xfrm>
            <a:off x="2487830" y="3792731"/>
            <a:ext cx="3166568" cy="1978066"/>
          </a:xfrm>
          <a:prstGeom prst="round2DiagRect">
            <a:avLst/>
          </a:prstGeom>
          <a:ln w="25400">
            <a:solidFill>
              <a:srgbClr val="00B0F0"/>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a:ea typeface="+mn-ea"/>
                <a:cs typeface="+mn-cs"/>
              </a:rPr>
              <a:t>Therapeutic Options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alibri"/>
                <a:ea typeface="+mn-ea"/>
                <a:cs typeface="+mn-cs"/>
              </a:rPr>
              <a:t>Vanita</a:t>
            </a:r>
            <a:r>
              <a:rPr kumimoji="0" lang="en-US" sz="1400" b="1" i="0" u="none" strike="noStrike" kern="1200" cap="none" spc="0" normalizeH="0" baseline="0" noProof="0" dirty="0">
                <a:ln>
                  <a:noFill/>
                </a:ln>
                <a:solidFill>
                  <a:prstClr val="black"/>
                </a:solidFill>
                <a:effectLst/>
                <a:uLnTx/>
                <a:uFillTx/>
                <a:latin typeface="Calibri"/>
                <a:ea typeface="+mn-ea"/>
                <a:cs typeface="+mn-cs"/>
              </a:rPr>
              <a:t> Aroda, MD</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Brigham &amp; Women's Hospital, Boston, USA</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Geltrude Mingrone, MD, PhD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Catholic University of the Sacred heart, Rome, Italy</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Tsvetalina Tankova, MD, DSC</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1100" b="0" i="0" u="none" strike="noStrike" kern="1200" cap="none" spc="0" normalizeH="0" baseline="0" noProof="0" dirty="0">
                <a:ln>
                  <a:noFill/>
                </a:ln>
                <a:solidFill>
                  <a:prstClr val="black"/>
                </a:solidFill>
                <a:effectLst/>
                <a:uLnTx/>
                <a:uFillTx/>
                <a:latin typeface="Calibri"/>
                <a:ea typeface="+mn-ea"/>
                <a:cs typeface="+mn-cs"/>
              </a:rPr>
              <a:t>Medical University, Sofia, Bulgaria</a:t>
            </a:r>
          </a:p>
        </p:txBody>
      </p:sp>
      <p:sp>
        <p:nvSpPr>
          <p:cNvPr id="16" name="Round Diagonal Corner Rectangle 15"/>
          <p:cNvSpPr/>
          <p:nvPr/>
        </p:nvSpPr>
        <p:spPr>
          <a:xfrm>
            <a:off x="6714706" y="3638002"/>
            <a:ext cx="3436972" cy="2132795"/>
          </a:xfrm>
          <a:prstGeom prst="round2DiagRect">
            <a:avLst/>
          </a:prstGeom>
          <a:ln w="25400">
            <a:solidFill>
              <a:srgbClr val="7030A0"/>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a:ea typeface="+mn-ea"/>
                <a:cs typeface="+mn-cs"/>
              </a:rPr>
              <a:t>Strategies for Implementation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Chantal Mathieu, MD, PhD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KU Leuven, Leuven, Belgium</a:t>
            </a: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Nisa Maruthur, MD, MHS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Johns Hopkins Medicine, Baltimore, USA</a:t>
            </a: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   Sylvia Rosas, MD, MSCE</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         Joslin Diabetes Center, Boston, USA</a:t>
            </a:r>
          </a:p>
        </p:txBody>
      </p:sp>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39807" y="1803921"/>
            <a:ext cx="864000" cy="864000"/>
          </a:xfrm>
          <a:prstGeom prst="ellipse">
            <a:avLst/>
          </a:prstGeom>
          <a:ln w="28575">
            <a:solidFill>
              <a:srgbClr val="FFC000"/>
            </a:solidFill>
          </a:ln>
        </p:spPr>
      </p:pic>
      <p:pic>
        <p:nvPicPr>
          <p:cNvPr id="25" name="Picture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98426" y="1888882"/>
            <a:ext cx="864000" cy="864000"/>
          </a:xfrm>
          <a:prstGeom prst="ellipse">
            <a:avLst/>
          </a:prstGeom>
          <a:ln w="28575">
            <a:solidFill>
              <a:srgbClr val="92D050"/>
            </a:solidFill>
          </a:ln>
        </p:spPr>
      </p:pic>
      <p:pic>
        <p:nvPicPr>
          <p:cNvPr id="7" name="Picture 6">
            <a:extLst>
              <a:ext uri="{FF2B5EF4-FFF2-40B4-BE49-F238E27FC236}">
                <a16:creationId xmlns:a16="http://schemas.microsoft.com/office/drawing/2014/main" id="{2E80706D-A9A5-464C-8B92-BBFF9906CD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25928" y="3720854"/>
            <a:ext cx="863295" cy="911769"/>
          </a:xfrm>
          <a:prstGeom prst="flowChartConnector">
            <a:avLst/>
          </a:prstGeom>
          <a:ln w="38100">
            <a:solidFill>
              <a:srgbClr val="00B0F0"/>
            </a:solidFill>
          </a:ln>
        </p:spPr>
      </p:pic>
      <p:pic>
        <p:nvPicPr>
          <p:cNvPr id="28" name="Picture 2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47382" y="3696746"/>
            <a:ext cx="864000" cy="864000"/>
          </a:xfrm>
          <a:prstGeom prst="ellipse">
            <a:avLst/>
          </a:prstGeom>
          <a:ln w="28575">
            <a:solidFill>
              <a:srgbClr val="7030A0"/>
            </a:solidFill>
          </a:ln>
        </p:spPr>
      </p:pic>
      <p:sp>
        <p:nvSpPr>
          <p:cNvPr id="29" name="Rectangle 28"/>
          <p:cNvSpPr/>
          <p:nvPr/>
        </p:nvSpPr>
        <p:spPr>
          <a:xfrm>
            <a:off x="1411950" y="770972"/>
            <a:ext cx="3156746" cy="477054"/>
          </a:xfrm>
          <a:prstGeom prst="rect">
            <a:avLst/>
          </a:prstGeom>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Co-Chair: Melanie J. Davies MB ChB,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University of Leicester, UK</a:t>
            </a:r>
          </a:p>
        </p:txBody>
      </p:sp>
      <p:pic>
        <p:nvPicPr>
          <p:cNvPr id="24" name="Picture 2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725928" y="4560747"/>
            <a:ext cx="864000" cy="864000"/>
          </a:xfrm>
          <a:prstGeom prst="ellipse">
            <a:avLst/>
          </a:prstGeom>
          <a:ln w="28575">
            <a:solidFill>
              <a:srgbClr val="00B0F0"/>
            </a:solidFill>
          </a:ln>
        </p:spPr>
      </p:pic>
      <p:sp>
        <p:nvSpPr>
          <p:cNvPr id="30" name="Rectangle 29"/>
          <p:cNvSpPr/>
          <p:nvPr/>
        </p:nvSpPr>
        <p:spPr>
          <a:xfrm>
            <a:off x="7613219" y="755583"/>
            <a:ext cx="3006499" cy="492443"/>
          </a:xfrm>
          <a:prstGeom prst="rect">
            <a:avLst/>
          </a:prstGeom>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Co-Chair: John B. </a:t>
            </a:r>
            <a:r>
              <a:rPr kumimoji="0" lang="en-US" sz="1400" b="1" i="0" u="none" strike="noStrike" kern="1200" cap="none" spc="0" normalizeH="0" baseline="0" noProof="0" dirty="0" err="1">
                <a:ln>
                  <a:noFill/>
                </a:ln>
                <a:solidFill>
                  <a:prstClr val="black"/>
                </a:solidFill>
                <a:effectLst/>
                <a:uLnTx/>
                <a:uFillTx/>
                <a:latin typeface="Calibri"/>
                <a:ea typeface="+mn-ea"/>
                <a:cs typeface="+mn-cs"/>
              </a:rPr>
              <a:t>Buse</a:t>
            </a:r>
            <a:r>
              <a:rPr kumimoji="0" lang="en-US" sz="1400" b="1" i="0" u="none" strike="noStrike" kern="1200" cap="none" spc="0" normalizeH="0" baseline="0" noProof="0" dirty="0">
                <a:ln>
                  <a:noFill/>
                </a:ln>
                <a:solidFill>
                  <a:prstClr val="black"/>
                </a:solidFill>
                <a:effectLst/>
                <a:uLnTx/>
                <a:uFillTx/>
                <a:latin typeface="Calibri"/>
                <a:ea typeface="+mn-ea"/>
                <a:cs typeface="+mn-cs"/>
              </a:rPr>
              <a:t>, MD, PhD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UNC School of Medicine, USA</a:t>
            </a:r>
          </a:p>
        </p:txBody>
      </p:sp>
      <p:pic>
        <p:nvPicPr>
          <p:cNvPr id="3" name="Picture 2">
            <a:extLst>
              <a:ext uri="{FF2B5EF4-FFF2-40B4-BE49-F238E27FC236}">
                <a16:creationId xmlns:a16="http://schemas.microsoft.com/office/drawing/2014/main" id="{35E48FD6-E642-408C-BBC9-049EDC19908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695102" y="2726122"/>
            <a:ext cx="894121" cy="957637"/>
          </a:xfrm>
          <a:prstGeom prst="flowChartConnector">
            <a:avLst/>
          </a:prstGeom>
          <a:ln w="28575">
            <a:solidFill>
              <a:srgbClr val="92D050"/>
            </a:solidFill>
          </a:ln>
        </p:spPr>
      </p:pic>
      <p:pic>
        <p:nvPicPr>
          <p:cNvPr id="18" name="Picture 17">
            <a:extLst>
              <a:ext uri="{FF2B5EF4-FFF2-40B4-BE49-F238E27FC236}">
                <a16:creationId xmlns:a16="http://schemas.microsoft.com/office/drawing/2014/main" id="{65E0AD2F-C9DD-4D9C-B1EF-F313C857517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76767" y="5340768"/>
            <a:ext cx="894121" cy="871563"/>
          </a:xfrm>
          <a:prstGeom prst="flowChartConnector">
            <a:avLst/>
          </a:prstGeom>
          <a:ln w="38100">
            <a:solidFill>
              <a:srgbClr val="00B0F0"/>
            </a:solidFill>
          </a:ln>
        </p:spPr>
      </p:pic>
      <p:pic>
        <p:nvPicPr>
          <p:cNvPr id="21" name="Picture 20">
            <a:extLst>
              <a:ext uri="{FF2B5EF4-FFF2-40B4-BE49-F238E27FC236}">
                <a16:creationId xmlns:a16="http://schemas.microsoft.com/office/drawing/2014/main" id="{C173BBCE-6E45-41D4-8461-217471F877C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48836" y="2667921"/>
            <a:ext cx="862546" cy="871562"/>
          </a:xfrm>
          <a:prstGeom prst="flowChartConnector">
            <a:avLst/>
          </a:prstGeom>
          <a:ln w="38100">
            <a:solidFill>
              <a:srgbClr val="FFC000"/>
            </a:solidFill>
          </a:ln>
        </p:spPr>
      </p:pic>
      <p:pic>
        <p:nvPicPr>
          <p:cNvPr id="31" name="Picture 30">
            <a:extLst>
              <a:ext uri="{FF2B5EF4-FFF2-40B4-BE49-F238E27FC236}">
                <a16:creationId xmlns:a16="http://schemas.microsoft.com/office/drawing/2014/main" id="{550EF69F-B80D-430C-B20B-A90B97A754C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900928" y="4560746"/>
            <a:ext cx="812116" cy="864001"/>
          </a:xfrm>
          <a:prstGeom prst="flowChartConnector">
            <a:avLst/>
          </a:prstGeom>
          <a:ln w="38100">
            <a:solidFill>
              <a:srgbClr val="7030A0"/>
            </a:solidFill>
          </a:ln>
        </p:spPr>
      </p:pic>
      <p:pic>
        <p:nvPicPr>
          <p:cNvPr id="33" name="Picture 32">
            <a:extLst>
              <a:ext uri="{FF2B5EF4-FFF2-40B4-BE49-F238E27FC236}">
                <a16:creationId xmlns:a16="http://schemas.microsoft.com/office/drawing/2014/main" id="{7A4DBEBB-2FD0-465F-A8CC-E50161EAD81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254301" y="5340768"/>
            <a:ext cx="814098" cy="871563"/>
          </a:xfrm>
          <a:prstGeom prst="flowChartConnector">
            <a:avLst/>
          </a:prstGeom>
          <a:ln w="38100">
            <a:solidFill>
              <a:srgbClr val="7030A0"/>
            </a:solidFill>
          </a:ln>
        </p:spPr>
      </p:pic>
      <p:pic>
        <p:nvPicPr>
          <p:cNvPr id="4" name="Picture 3">
            <a:extLst>
              <a:ext uri="{FF2B5EF4-FFF2-40B4-BE49-F238E27FC236}">
                <a16:creationId xmlns:a16="http://schemas.microsoft.com/office/drawing/2014/main" id="{BE743A2B-A257-4234-818C-C1A8122AEEE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829471" y="288591"/>
            <a:ext cx="890459" cy="870385"/>
          </a:xfrm>
          <a:prstGeom prst="flowChartConnector">
            <a:avLst/>
          </a:prstGeom>
          <a:ln w="28575">
            <a:solidFill>
              <a:srgbClr val="002060"/>
            </a:solidFill>
          </a:ln>
        </p:spPr>
      </p:pic>
      <p:pic>
        <p:nvPicPr>
          <p:cNvPr id="6" name="Picture 5">
            <a:extLst>
              <a:ext uri="{FF2B5EF4-FFF2-40B4-BE49-F238E27FC236}">
                <a16:creationId xmlns:a16="http://schemas.microsoft.com/office/drawing/2014/main" id="{DE0A9982-6937-4CB7-A441-8E57969BC68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829472" y="1227262"/>
            <a:ext cx="890458" cy="898480"/>
          </a:xfrm>
          <a:prstGeom prst="flowChartConnector">
            <a:avLst/>
          </a:prstGeom>
          <a:ln w="28575">
            <a:solidFill>
              <a:srgbClr val="002060"/>
            </a:solidFill>
          </a:ln>
        </p:spPr>
      </p:pic>
      <p:sp>
        <p:nvSpPr>
          <p:cNvPr id="26" name="Round Diagonal Corner Rectangle 13">
            <a:extLst>
              <a:ext uri="{FF2B5EF4-FFF2-40B4-BE49-F238E27FC236}">
                <a16:creationId xmlns:a16="http://schemas.microsoft.com/office/drawing/2014/main" id="{E2ABEB08-FD27-4A82-9618-EA285CF5CD23}"/>
              </a:ext>
            </a:extLst>
          </p:cNvPr>
          <p:cNvSpPr/>
          <p:nvPr/>
        </p:nvSpPr>
        <p:spPr>
          <a:xfrm>
            <a:off x="10561843" y="2262314"/>
            <a:ext cx="1425717" cy="2354665"/>
          </a:xfrm>
          <a:prstGeom prst="round2DiagRect">
            <a:avLst/>
          </a:prstGeom>
          <a:ln w="25400">
            <a:solidFill>
              <a:srgbClr val="002060"/>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libri"/>
                <a:ea typeface="+mn-ea"/>
                <a:cs typeface="+mn-cs"/>
              </a:rPr>
              <a:t>Support Across Groups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Robert Gabbay, MD, PhD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ADA</a:t>
            </a: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Stefano Del Prato, MD</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EASD</a:t>
            </a:r>
            <a:endParaRPr kumimoji="0" lang="en-US" sz="11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B846B35-F8EC-47D7-91D3-A1E55B2BDA83}"/>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30466" y="1261742"/>
            <a:ext cx="854159" cy="864000"/>
          </a:xfrm>
          <a:prstGeom prst="flowChartConnector">
            <a:avLst/>
          </a:prstGeom>
          <a:ln w="28575">
            <a:solidFill>
              <a:srgbClr val="002060"/>
            </a:solidFill>
          </a:ln>
        </p:spPr>
      </p:pic>
      <p:sp>
        <p:nvSpPr>
          <p:cNvPr id="27" name="Round Diagonal Corner Rectangle 13">
            <a:extLst>
              <a:ext uri="{FF2B5EF4-FFF2-40B4-BE49-F238E27FC236}">
                <a16:creationId xmlns:a16="http://schemas.microsoft.com/office/drawing/2014/main" id="{E11D56A0-490D-4564-B52E-09597FFBA2D8}"/>
              </a:ext>
            </a:extLst>
          </p:cNvPr>
          <p:cNvSpPr/>
          <p:nvPr/>
        </p:nvSpPr>
        <p:spPr>
          <a:xfrm>
            <a:off x="203731" y="2262314"/>
            <a:ext cx="1214708" cy="1854464"/>
          </a:xfrm>
          <a:prstGeom prst="round2DiagRect">
            <a:avLst/>
          </a:prstGeom>
          <a:ln w="25400">
            <a:solidFill>
              <a:srgbClr val="002060"/>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libri"/>
                <a:ea typeface="+mn-ea"/>
                <a:cs typeface="+mn-cs"/>
              </a:rPr>
              <a:t>Project Oversight &amp; Integration with SOC Mindy </a:t>
            </a:r>
            <a:r>
              <a:rPr kumimoji="0" lang="en-US" sz="1400" b="1" i="1" u="none" strike="noStrike" kern="1200" cap="none" spc="0" normalizeH="0" baseline="0" noProof="0" dirty="0" err="1">
                <a:ln>
                  <a:noFill/>
                </a:ln>
                <a:solidFill>
                  <a:prstClr val="black"/>
                </a:solidFill>
                <a:effectLst/>
                <a:uLnTx/>
                <a:uFillTx/>
                <a:latin typeface="Calibri"/>
                <a:ea typeface="+mn-ea"/>
                <a:cs typeface="+mn-cs"/>
              </a:rPr>
              <a:t>Saraco</a:t>
            </a:r>
            <a:r>
              <a:rPr lang="en-US" sz="1400" b="1" i="1" dirty="0">
                <a:solidFill>
                  <a:prstClr val="black"/>
                </a:solidFill>
                <a:latin typeface="Calibri"/>
              </a:rPr>
              <a:t> &amp; Malaika Hill</a:t>
            </a:r>
            <a:endParaRPr kumimoji="0" lang="en-US" sz="1400" b="1"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ADA</a:t>
            </a:r>
          </a:p>
        </p:txBody>
      </p:sp>
      <p:pic>
        <p:nvPicPr>
          <p:cNvPr id="2" name="Picture 1">
            <a:extLst>
              <a:ext uri="{FF2B5EF4-FFF2-40B4-BE49-F238E27FC236}">
                <a16:creationId xmlns:a16="http://schemas.microsoft.com/office/drawing/2014/main" id="{FF58791F-66C1-EDED-3593-F58001D9B080}"/>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9243" t="5006" r="18349" b="52910"/>
          <a:stretch/>
        </p:blipFill>
        <p:spPr>
          <a:xfrm>
            <a:off x="430466" y="324278"/>
            <a:ext cx="854159" cy="864000"/>
          </a:xfrm>
          <a:prstGeom prst="flowChartConnector">
            <a:avLst/>
          </a:prstGeom>
          <a:ln w="28575">
            <a:solidFill>
              <a:srgbClr val="002060"/>
            </a:solidFill>
          </a:ln>
        </p:spPr>
      </p:pic>
      <p:sp>
        <p:nvSpPr>
          <p:cNvPr id="8" name="TextBox 7">
            <a:extLst>
              <a:ext uri="{FF2B5EF4-FFF2-40B4-BE49-F238E27FC236}">
                <a16:creationId xmlns:a16="http://schemas.microsoft.com/office/drawing/2014/main" id="{8030D64C-1BD3-5AA6-2CFC-4864D11460F6}"/>
              </a:ext>
            </a:extLst>
          </p:cNvPr>
          <p:cNvSpPr txBox="1"/>
          <p:nvPr/>
        </p:nvSpPr>
        <p:spPr>
          <a:xfrm>
            <a:off x="2323827" y="6254084"/>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112900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13B13-7120-B744-9C7A-6A808E9C06BB}"/>
              </a:ext>
            </a:extLst>
          </p:cNvPr>
          <p:cNvSpPr>
            <a:spLocks noGrp="1"/>
          </p:cNvSpPr>
          <p:nvPr>
            <p:ph type="title"/>
          </p:nvPr>
        </p:nvSpPr>
        <p:spPr>
          <a:xfrm>
            <a:off x="139950" y="-113825"/>
            <a:ext cx="3853324" cy="1325563"/>
          </a:xfrm>
        </p:spPr>
        <p:txBody>
          <a:bodyPr>
            <a:normAutofit/>
          </a:bodyPr>
          <a:lstStyle/>
          <a:p>
            <a:r>
              <a:rPr lang="en-US" sz="4000" dirty="0"/>
              <a:t>SGLT2 Inhibitors</a:t>
            </a:r>
          </a:p>
        </p:txBody>
      </p:sp>
      <p:sp>
        <p:nvSpPr>
          <p:cNvPr id="3" name="Content Placeholder 2">
            <a:extLst>
              <a:ext uri="{FF2B5EF4-FFF2-40B4-BE49-F238E27FC236}">
                <a16:creationId xmlns:a16="http://schemas.microsoft.com/office/drawing/2014/main" id="{8115318A-0F9C-D64A-A9FD-CEF89F23F79B}"/>
              </a:ext>
            </a:extLst>
          </p:cNvPr>
          <p:cNvSpPr>
            <a:spLocks noGrp="1"/>
          </p:cNvSpPr>
          <p:nvPr>
            <p:ph sz="half" idx="1"/>
          </p:nvPr>
        </p:nvSpPr>
        <p:spPr>
          <a:xfrm>
            <a:off x="418454" y="3775670"/>
            <a:ext cx="10404444" cy="2388993"/>
          </a:xfrm>
          <a:solidFill>
            <a:schemeClr val="accent4">
              <a:lumMod val="20000"/>
              <a:lumOff val="80000"/>
            </a:schemeClr>
          </a:solidFill>
          <a:ln>
            <a:solidFill>
              <a:schemeClr val="accent1"/>
            </a:solidFill>
          </a:ln>
        </p:spPr>
        <p:txBody>
          <a:bodyPr>
            <a:normAutofit fontScale="62500" lnSpcReduction="20000"/>
          </a:bodyPr>
          <a:lstStyle/>
          <a:p>
            <a:r>
              <a:rPr lang="en-US" i="1" dirty="0"/>
              <a:t>Glucose-lowering mechanism of action: </a:t>
            </a:r>
            <a:r>
              <a:rPr lang="en-US" dirty="0"/>
              <a:t>Reduce renal tubular glucose reabsorption</a:t>
            </a:r>
          </a:p>
          <a:p>
            <a:r>
              <a:rPr lang="en-US" i="1" dirty="0"/>
              <a:t>Clinical Efficacy Profile: </a:t>
            </a:r>
            <a:r>
              <a:rPr lang="en-US" dirty="0"/>
              <a:t>Intermediate to high glucose-lowering efficacy, lower at lower eGFR; low inherent risk of </a:t>
            </a:r>
            <a:r>
              <a:rPr lang="en-US" dirty="0" err="1"/>
              <a:t>hypoglycaemia</a:t>
            </a:r>
            <a:r>
              <a:rPr lang="en-US" dirty="0"/>
              <a:t>; intermediate weight loss</a:t>
            </a:r>
          </a:p>
          <a:p>
            <a:r>
              <a:rPr lang="en-US" i="1" dirty="0"/>
              <a:t>Cardiorenal Effects: </a:t>
            </a:r>
            <a:r>
              <a:rPr lang="en-US" dirty="0"/>
              <a:t>Demonstrated protective effects in studied trial populations:</a:t>
            </a:r>
          </a:p>
          <a:p>
            <a:pPr lvl="1"/>
            <a:r>
              <a:rPr lang="en-US" dirty="0"/>
              <a:t>Reduction in major adverse cardiovascular events</a:t>
            </a:r>
          </a:p>
          <a:p>
            <a:pPr lvl="1"/>
            <a:r>
              <a:rPr lang="en-US" dirty="0"/>
              <a:t>Reduction in overall CV death (with heterogeneity across the class)</a:t>
            </a:r>
          </a:p>
          <a:p>
            <a:pPr lvl="1"/>
            <a:r>
              <a:rPr lang="en-US" dirty="0"/>
              <a:t>Reduction in risk of </a:t>
            </a:r>
            <a:r>
              <a:rPr lang="en-US" dirty="0" err="1"/>
              <a:t>hospitalisation</a:t>
            </a:r>
            <a:r>
              <a:rPr lang="en-US" dirty="0"/>
              <a:t> for heart failure</a:t>
            </a:r>
          </a:p>
          <a:p>
            <a:pPr lvl="1"/>
            <a:r>
              <a:rPr lang="en-US" dirty="0"/>
              <a:t>Reduction in risk of kidney outcomes</a:t>
            </a:r>
          </a:p>
          <a:p>
            <a:r>
              <a:rPr lang="en-US" dirty="0"/>
              <a:t>Increased confidence surrounding safety issues of interest</a:t>
            </a:r>
          </a:p>
        </p:txBody>
      </p:sp>
      <p:sp>
        <p:nvSpPr>
          <p:cNvPr id="5" name="Rectangle 4">
            <a:extLst>
              <a:ext uri="{FF2B5EF4-FFF2-40B4-BE49-F238E27FC236}">
                <a16:creationId xmlns:a16="http://schemas.microsoft.com/office/drawing/2014/main" id="{56ED98E4-55CA-4D5D-9C6C-8F114A2AC5D9}"/>
              </a:ext>
            </a:extLst>
          </p:cNvPr>
          <p:cNvSpPr/>
          <p:nvPr/>
        </p:nvSpPr>
        <p:spPr>
          <a:xfrm>
            <a:off x="0" y="1721224"/>
            <a:ext cx="1649506" cy="228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text&#10;&#10;Description automatically generated">
            <a:extLst>
              <a:ext uri="{FF2B5EF4-FFF2-40B4-BE49-F238E27FC236}">
                <a16:creationId xmlns:a16="http://schemas.microsoft.com/office/drawing/2014/main" id="{E3B73890-A1A0-E78D-4542-76258F2A8D9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1414" y="1752205"/>
            <a:ext cx="11053822" cy="1676795"/>
          </a:xfrm>
          <a:prstGeom prst="rect">
            <a:avLst/>
          </a:prstGeom>
        </p:spPr>
      </p:pic>
      <p:pic>
        <p:nvPicPr>
          <p:cNvPr id="4" name="Picture 3">
            <a:extLst>
              <a:ext uri="{FF2B5EF4-FFF2-40B4-BE49-F238E27FC236}">
                <a16:creationId xmlns:a16="http://schemas.microsoft.com/office/drawing/2014/main" id="{B2606848-8D0B-8802-0FF2-729E5AC97D11}"/>
              </a:ext>
            </a:extLst>
          </p:cNvPr>
          <p:cNvPicPr>
            <a:picLocks noChangeAspect="1"/>
          </p:cNvPicPr>
          <p:nvPr/>
        </p:nvPicPr>
        <p:blipFill rotWithShape="1">
          <a:blip r:embed="rId3">
            <a:extLst>
              <a:ext uri="{28A0092B-C50C-407E-A947-70E740481C1C}">
                <a14:useLocalDpi xmlns:a14="http://schemas.microsoft.com/office/drawing/2010/main" val="0"/>
              </a:ext>
            </a:extLst>
          </a:blip>
          <a:srcRect l="4193" t="8470" r="33383" b="86620"/>
          <a:stretch/>
        </p:blipFill>
        <p:spPr>
          <a:xfrm>
            <a:off x="451414" y="1137101"/>
            <a:ext cx="11053822" cy="615104"/>
          </a:xfrm>
          <a:prstGeom prst="rect">
            <a:avLst/>
          </a:prstGeom>
        </p:spPr>
      </p:pic>
      <p:sp>
        <p:nvSpPr>
          <p:cNvPr id="8" name="TextBox 7">
            <a:extLst>
              <a:ext uri="{FF2B5EF4-FFF2-40B4-BE49-F238E27FC236}">
                <a16:creationId xmlns:a16="http://schemas.microsoft.com/office/drawing/2014/main" id="{7DCC7A80-A9B9-BFF2-4761-74F179331DCE}"/>
              </a:ext>
            </a:extLst>
          </p:cNvPr>
          <p:cNvSpPr txBox="1"/>
          <p:nvPr/>
        </p:nvSpPr>
        <p:spPr>
          <a:xfrm>
            <a:off x="2230913" y="6165503"/>
            <a:ext cx="6434775" cy="692497"/>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a:p>
            <a:pPr algn="ctr">
              <a:spcAft>
                <a:spcPts val="600"/>
              </a:spcAft>
            </a:pPr>
            <a:r>
              <a:rPr lang="en-US" sz="900" b="0" i="0" strike="noStrike" dirty="0">
                <a:effectLst/>
                <a:latin typeface="Calibri" panose="020F0502020204030204" pitchFamily="34" charset="0"/>
              </a:rPr>
              <a:t>.</a:t>
            </a:r>
            <a:endParaRPr lang="en-US" sz="900" i="1" dirty="0"/>
          </a:p>
        </p:txBody>
      </p:sp>
    </p:spTree>
    <p:extLst>
      <p:ext uri="{BB962C8B-B14F-4D97-AF65-F5344CB8AC3E}">
        <p14:creationId xmlns:p14="http://schemas.microsoft.com/office/powerpoint/2010/main" val="1211283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F9294-D155-4BAC-A6F8-67C2EF9007B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22FAE40-AD21-4BFE-BE10-41322DC594AD}"/>
              </a:ext>
            </a:extLst>
          </p:cNvPr>
          <p:cNvSpPr>
            <a:spLocks noGrp="1"/>
          </p:cNvSpPr>
          <p:nvPr>
            <p:ph sz="half" idx="1"/>
          </p:nvPr>
        </p:nvSpPr>
        <p:spPr>
          <a:xfrm>
            <a:off x="838199" y="1892125"/>
            <a:ext cx="10515599" cy="4351338"/>
          </a:xfrm>
        </p:spPr>
        <p:txBody>
          <a:bodyPr/>
          <a:lstStyle/>
          <a:p>
            <a:endParaRPr lang="en-US" dirty="0"/>
          </a:p>
        </p:txBody>
      </p:sp>
      <p:sp>
        <p:nvSpPr>
          <p:cNvPr id="7" name="Content Placeholder 2">
            <a:extLst>
              <a:ext uri="{FF2B5EF4-FFF2-40B4-BE49-F238E27FC236}">
                <a16:creationId xmlns:a16="http://schemas.microsoft.com/office/drawing/2014/main" id="{E0FCB9C7-AED5-4206-8398-1F485B6100E5}"/>
              </a:ext>
            </a:extLst>
          </p:cNvPr>
          <p:cNvSpPr txBox="1">
            <a:spLocks/>
          </p:cNvSpPr>
          <p:nvPr/>
        </p:nvSpPr>
        <p:spPr>
          <a:xfrm>
            <a:off x="1018081" y="3893400"/>
            <a:ext cx="9747353" cy="2310602"/>
          </a:xfrm>
          <a:prstGeom prst="rect">
            <a:avLst/>
          </a:prstGeom>
          <a:solidFill>
            <a:schemeClr val="accent4">
              <a:lumMod val="20000"/>
              <a:lumOff val="80000"/>
            </a:schemeClr>
          </a:solidFill>
          <a:ln>
            <a:solidFill>
              <a:schemeClr val="accent1"/>
            </a:solidFill>
          </a:ln>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i="1" dirty="0"/>
              <a:t>Glucose-lowering mechanism of action: </a:t>
            </a:r>
            <a:r>
              <a:rPr lang="en-US" sz="2000" dirty="0"/>
              <a:t>Augment glucose-dependent insulin secretion &amp; glucagon suppression, decelerate gastric emptying, curb post-meal </a:t>
            </a:r>
            <a:r>
              <a:rPr lang="en-US" sz="2000" dirty="0" err="1"/>
              <a:t>glycaemic</a:t>
            </a:r>
            <a:r>
              <a:rPr lang="en-US" sz="2000" dirty="0"/>
              <a:t> increments, reduce appetite, calorie intake and body weight</a:t>
            </a:r>
          </a:p>
          <a:p>
            <a:r>
              <a:rPr lang="en-US" sz="2000" i="1" dirty="0"/>
              <a:t>Clinical Efficacy Profile: </a:t>
            </a:r>
            <a:r>
              <a:rPr lang="en-US" sz="2000" dirty="0"/>
              <a:t>High to Very High glucose-lowering efficacy, low inherent risk of </a:t>
            </a:r>
            <a:r>
              <a:rPr lang="en-US" sz="2000" dirty="0" err="1"/>
              <a:t>hypoglycaemia</a:t>
            </a:r>
            <a:r>
              <a:rPr lang="en-US" sz="2000" dirty="0"/>
              <a:t>; intermediate to high weight loss</a:t>
            </a:r>
          </a:p>
          <a:p>
            <a:r>
              <a:rPr lang="en-US" sz="2000" i="1" dirty="0"/>
              <a:t>Cardiorenal Effects: </a:t>
            </a:r>
            <a:r>
              <a:rPr lang="en-US" sz="2000" dirty="0"/>
              <a:t>cardioprotective, with evidence of reduction in major adverse cardiovascular events, CV death, fatal or non-fatal MI, fatal or non-fatal stroke, all-cause mortality, composite kidney outcome driven by macroalbuminuria</a:t>
            </a:r>
          </a:p>
          <a:p>
            <a:r>
              <a:rPr lang="en-US" sz="2000" dirty="0"/>
              <a:t>Increased confidence surrounding safety areas of interest </a:t>
            </a:r>
          </a:p>
        </p:txBody>
      </p:sp>
      <p:sp>
        <p:nvSpPr>
          <p:cNvPr id="6" name="TextBox 5">
            <a:extLst>
              <a:ext uri="{FF2B5EF4-FFF2-40B4-BE49-F238E27FC236}">
                <a16:creationId xmlns:a16="http://schemas.microsoft.com/office/drawing/2014/main" id="{FBE4C23D-4C7A-445E-967C-6F725567D9BD}"/>
              </a:ext>
            </a:extLst>
          </p:cNvPr>
          <p:cNvSpPr txBox="1"/>
          <p:nvPr/>
        </p:nvSpPr>
        <p:spPr>
          <a:xfrm>
            <a:off x="310341" y="0"/>
            <a:ext cx="6600305" cy="707886"/>
          </a:xfrm>
          <a:prstGeom prst="rect">
            <a:avLst/>
          </a:prstGeom>
          <a:noFill/>
        </p:spPr>
        <p:txBody>
          <a:bodyPr wrap="square" rtlCol="0">
            <a:spAutoFit/>
          </a:bodyPr>
          <a:lstStyle/>
          <a:p>
            <a:r>
              <a:rPr lang="en-US" sz="4000" b="1" dirty="0">
                <a:latin typeface="+mj-lt"/>
              </a:rPr>
              <a:t>GLP-1 Receptor Agonists</a:t>
            </a:r>
          </a:p>
        </p:txBody>
      </p:sp>
      <p:pic>
        <p:nvPicPr>
          <p:cNvPr id="9" name="Picture 8" descr="Graphical user interface, text&#10;&#10;Description automatically generated">
            <a:extLst>
              <a:ext uri="{FF2B5EF4-FFF2-40B4-BE49-F238E27FC236}">
                <a16:creationId xmlns:a16="http://schemas.microsoft.com/office/drawing/2014/main" id="{1534B23A-AAA9-D85B-C6AB-3FE66E16E2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1414" y="1617735"/>
            <a:ext cx="11053822" cy="1965356"/>
          </a:xfrm>
          <a:prstGeom prst="rect">
            <a:avLst/>
          </a:prstGeom>
        </p:spPr>
      </p:pic>
      <p:pic>
        <p:nvPicPr>
          <p:cNvPr id="4" name="Picture 3">
            <a:extLst>
              <a:ext uri="{FF2B5EF4-FFF2-40B4-BE49-F238E27FC236}">
                <a16:creationId xmlns:a16="http://schemas.microsoft.com/office/drawing/2014/main" id="{C4072F09-1C91-8A77-BA42-079F5DF8CA92}"/>
              </a:ext>
            </a:extLst>
          </p:cNvPr>
          <p:cNvPicPr>
            <a:picLocks noChangeAspect="1"/>
          </p:cNvPicPr>
          <p:nvPr/>
        </p:nvPicPr>
        <p:blipFill rotWithShape="1">
          <a:blip r:embed="rId4">
            <a:extLst>
              <a:ext uri="{28A0092B-C50C-407E-A947-70E740481C1C}">
                <a14:useLocalDpi xmlns:a14="http://schemas.microsoft.com/office/drawing/2010/main" val="0"/>
              </a:ext>
            </a:extLst>
          </a:blip>
          <a:srcRect l="4193" t="8470" r="33383" b="86620"/>
          <a:stretch/>
        </p:blipFill>
        <p:spPr>
          <a:xfrm>
            <a:off x="451414" y="1002631"/>
            <a:ext cx="11053822" cy="615104"/>
          </a:xfrm>
          <a:prstGeom prst="rect">
            <a:avLst/>
          </a:prstGeom>
        </p:spPr>
      </p:pic>
      <p:sp>
        <p:nvSpPr>
          <p:cNvPr id="8" name="TextBox 7">
            <a:extLst>
              <a:ext uri="{FF2B5EF4-FFF2-40B4-BE49-F238E27FC236}">
                <a16:creationId xmlns:a16="http://schemas.microsoft.com/office/drawing/2014/main" id="{D0946E6A-6B51-8D63-8990-85CF3C8823D3}"/>
              </a:ext>
            </a:extLst>
          </p:cNvPr>
          <p:cNvSpPr txBox="1"/>
          <p:nvPr/>
        </p:nvSpPr>
        <p:spPr>
          <a:xfrm>
            <a:off x="2240438" y="6275784"/>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238374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9D257-138B-43A8-BA46-6C7AE319031E}"/>
              </a:ext>
            </a:extLst>
          </p:cNvPr>
          <p:cNvSpPr>
            <a:spLocks noGrp="1"/>
          </p:cNvSpPr>
          <p:nvPr>
            <p:ph type="title"/>
          </p:nvPr>
        </p:nvSpPr>
        <p:spPr>
          <a:xfrm>
            <a:off x="164110" y="18255"/>
            <a:ext cx="10515600" cy="1325563"/>
          </a:xfrm>
        </p:spPr>
        <p:txBody>
          <a:bodyPr>
            <a:normAutofit/>
          </a:bodyPr>
          <a:lstStyle/>
          <a:p>
            <a:r>
              <a:rPr lang="en-US" sz="4000" dirty="0"/>
              <a:t>GLP-1 RA Therapeutic Updates</a:t>
            </a:r>
          </a:p>
        </p:txBody>
      </p:sp>
      <p:sp>
        <p:nvSpPr>
          <p:cNvPr id="3" name="Content Placeholder 2">
            <a:extLst>
              <a:ext uri="{FF2B5EF4-FFF2-40B4-BE49-F238E27FC236}">
                <a16:creationId xmlns:a16="http://schemas.microsoft.com/office/drawing/2014/main" id="{A5A692E1-524D-4A60-A3C6-58064D5A368B}"/>
              </a:ext>
            </a:extLst>
          </p:cNvPr>
          <p:cNvSpPr>
            <a:spLocks noGrp="1"/>
          </p:cNvSpPr>
          <p:nvPr>
            <p:ph sz="half" idx="1"/>
          </p:nvPr>
        </p:nvSpPr>
        <p:spPr>
          <a:xfrm>
            <a:off x="286923" y="1343818"/>
            <a:ext cx="5809077" cy="4351338"/>
          </a:xfrm>
        </p:spPr>
        <p:txBody>
          <a:bodyPr/>
          <a:lstStyle/>
          <a:p>
            <a:r>
              <a:rPr lang="en-US" dirty="0"/>
              <a:t>First oral GLP-1 RA (oral semaglutide) developed and available</a:t>
            </a:r>
          </a:p>
          <a:p>
            <a:endParaRPr lang="en-US" dirty="0"/>
          </a:p>
        </p:txBody>
      </p:sp>
      <p:pic>
        <p:nvPicPr>
          <p:cNvPr id="5" name="Picture 4">
            <a:extLst>
              <a:ext uri="{FF2B5EF4-FFF2-40B4-BE49-F238E27FC236}">
                <a16:creationId xmlns:a16="http://schemas.microsoft.com/office/drawing/2014/main" id="{5E42DA70-9D5A-4DE5-8DA5-2394D4C8D7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68529" y="1055986"/>
            <a:ext cx="5389582" cy="4140378"/>
          </a:xfrm>
          <a:prstGeom prst="rect">
            <a:avLst/>
          </a:prstGeom>
        </p:spPr>
      </p:pic>
      <p:sp>
        <p:nvSpPr>
          <p:cNvPr id="6" name="TextBox 5">
            <a:extLst>
              <a:ext uri="{FF2B5EF4-FFF2-40B4-BE49-F238E27FC236}">
                <a16:creationId xmlns:a16="http://schemas.microsoft.com/office/drawing/2014/main" id="{C4ED671A-51BB-4CB6-B9E4-2A9A5012EDC7}"/>
              </a:ext>
            </a:extLst>
          </p:cNvPr>
          <p:cNvSpPr txBox="1"/>
          <p:nvPr/>
        </p:nvSpPr>
        <p:spPr>
          <a:xfrm>
            <a:off x="7218381" y="5196364"/>
            <a:ext cx="3646843" cy="246221"/>
          </a:xfrm>
          <a:prstGeom prst="rect">
            <a:avLst/>
          </a:prstGeom>
          <a:noFill/>
        </p:spPr>
        <p:txBody>
          <a:bodyPr wrap="square" rtlCol="0">
            <a:spAutoFit/>
          </a:bodyPr>
          <a:lstStyle/>
          <a:p>
            <a:r>
              <a:rPr lang="en-US" sz="1000" dirty="0" err="1"/>
              <a:t>Thethi</a:t>
            </a:r>
            <a:r>
              <a:rPr lang="en-US" sz="1000" dirty="0"/>
              <a:t> TK </a:t>
            </a:r>
            <a:r>
              <a:rPr lang="en-US" sz="1000" i="1" dirty="0"/>
              <a:t>et al; Diabetes </a:t>
            </a:r>
            <a:r>
              <a:rPr lang="en-US" sz="1000" i="1" dirty="0" err="1"/>
              <a:t>Obes</a:t>
            </a:r>
            <a:r>
              <a:rPr lang="en-US" sz="1000" i="1" dirty="0"/>
              <a:t> Metab; </a:t>
            </a:r>
            <a:r>
              <a:rPr lang="en-US" sz="1000" dirty="0"/>
              <a:t>2020; 22:1263-1277</a:t>
            </a:r>
          </a:p>
        </p:txBody>
      </p:sp>
    </p:spTree>
    <p:extLst>
      <p:ext uri="{BB962C8B-B14F-4D97-AF65-F5344CB8AC3E}">
        <p14:creationId xmlns:p14="http://schemas.microsoft.com/office/powerpoint/2010/main" val="2968429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9D257-138B-43A8-BA46-6C7AE319031E}"/>
              </a:ext>
            </a:extLst>
          </p:cNvPr>
          <p:cNvSpPr>
            <a:spLocks noGrp="1"/>
          </p:cNvSpPr>
          <p:nvPr>
            <p:ph type="title"/>
          </p:nvPr>
        </p:nvSpPr>
        <p:spPr>
          <a:xfrm>
            <a:off x="164110" y="18255"/>
            <a:ext cx="7724324" cy="1325563"/>
          </a:xfrm>
        </p:spPr>
        <p:txBody>
          <a:bodyPr>
            <a:normAutofit/>
          </a:bodyPr>
          <a:lstStyle/>
          <a:p>
            <a:r>
              <a:rPr lang="en-US" sz="4000" dirty="0"/>
              <a:t>GLP-1 RA Therapeutic Updates</a:t>
            </a:r>
          </a:p>
        </p:txBody>
      </p:sp>
      <p:sp>
        <p:nvSpPr>
          <p:cNvPr id="3" name="Content Placeholder 2">
            <a:extLst>
              <a:ext uri="{FF2B5EF4-FFF2-40B4-BE49-F238E27FC236}">
                <a16:creationId xmlns:a16="http://schemas.microsoft.com/office/drawing/2014/main" id="{A5A692E1-524D-4A60-A3C6-58064D5A368B}"/>
              </a:ext>
            </a:extLst>
          </p:cNvPr>
          <p:cNvSpPr>
            <a:spLocks noGrp="1"/>
          </p:cNvSpPr>
          <p:nvPr>
            <p:ph sz="half" idx="1"/>
          </p:nvPr>
        </p:nvSpPr>
        <p:spPr>
          <a:xfrm>
            <a:off x="74831" y="1419047"/>
            <a:ext cx="4374214" cy="4351338"/>
          </a:xfrm>
        </p:spPr>
        <p:txBody>
          <a:bodyPr/>
          <a:lstStyle/>
          <a:p>
            <a:r>
              <a:rPr lang="en-US" dirty="0"/>
              <a:t>First oral GLP-1 RA (oral semaglutide) developed and available</a:t>
            </a:r>
          </a:p>
          <a:p>
            <a:r>
              <a:rPr lang="en-US" dirty="0"/>
              <a:t>Higher dose GLP-1 RAs (dulaglutide, semaglutide) with incremental benefits in glucose weight efficacy</a:t>
            </a:r>
          </a:p>
          <a:p>
            <a:r>
              <a:rPr lang="en-US" dirty="0"/>
              <a:t>Greater clinical expertise in anticipating and addressing GI effects </a:t>
            </a:r>
          </a:p>
          <a:p>
            <a:endParaRPr lang="en-US" dirty="0"/>
          </a:p>
          <a:p>
            <a:pPr marL="0" indent="0">
              <a:buNone/>
            </a:pPr>
            <a:endParaRPr lang="en-US" dirty="0"/>
          </a:p>
          <a:p>
            <a:endParaRPr lang="en-US" dirty="0"/>
          </a:p>
        </p:txBody>
      </p:sp>
      <p:pic>
        <p:nvPicPr>
          <p:cNvPr id="9" name="Picture 8">
            <a:extLst>
              <a:ext uri="{FF2B5EF4-FFF2-40B4-BE49-F238E27FC236}">
                <a16:creationId xmlns:a16="http://schemas.microsoft.com/office/drawing/2014/main" id="{3C305E55-9DC6-4FD8-9D77-F72CCEA3DB5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819380" y="1647368"/>
            <a:ext cx="2022423" cy="3447662"/>
          </a:xfrm>
          <a:prstGeom prst="rect">
            <a:avLst/>
          </a:prstGeom>
        </p:spPr>
      </p:pic>
      <p:pic>
        <p:nvPicPr>
          <p:cNvPr id="10" name="Picture 9">
            <a:extLst>
              <a:ext uri="{FF2B5EF4-FFF2-40B4-BE49-F238E27FC236}">
                <a16:creationId xmlns:a16="http://schemas.microsoft.com/office/drawing/2014/main" id="{59D0E534-EB6A-4525-A448-B2E8A5351C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969162" y="1647368"/>
            <a:ext cx="2044633" cy="3422511"/>
          </a:xfrm>
          <a:prstGeom prst="rect">
            <a:avLst/>
          </a:prstGeom>
        </p:spPr>
      </p:pic>
      <p:pic>
        <p:nvPicPr>
          <p:cNvPr id="11" name="Picture 10">
            <a:extLst>
              <a:ext uri="{FF2B5EF4-FFF2-40B4-BE49-F238E27FC236}">
                <a16:creationId xmlns:a16="http://schemas.microsoft.com/office/drawing/2014/main" id="{0E7CF14B-F513-4FBD-96E1-D3C439EEAC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23343" y="1032448"/>
            <a:ext cx="3131219" cy="1622824"/>
          </a:xfrm>
          <a:prstGeom prst="rect">
            <a:avLst/>
          </a:prstGeom>
        </p:spPr>
      </p:pic>
      <p:pic>
        <p:nvPicPr>
          <p:cNvPr id="12" name="Picture 11">
            <a:extLst>
              <a:ext uri="{FF2B5EF4-FFF2-40B4-BE49-F238E27FC236}">
                <a16:creationId xmlns:a16="http://schemas.microsoft.com/office/drawing/2014/main" id="{1D5D7C2E-A1A7-4A49-B652-45DF3E8181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00443" y="184960"/>
            <a:ext cx="4034082" cy="1441066"/>
          </a:xfrm>
          <a:prstGeom prst="rect">
            <a:avLst/>
          </a:prstGeom>
        </p:spPr>
      </p:pic>
      <p:grpSp>
        <p:nvGrpSpPr>
          <p:cNvPr id="29" name="Group 28">
            <a:extLst>
              <a:ext uri="{FF2B5EF4-FFF2-40B4-BE49-F238E27FC236}">
                <a16:creationId xmlns:a16="http://schemas.microsoft.com/office/drawing/2014/main" id="{3AC323AD-435D-4E2D-8832-38E8D605A7E5}"/>
              </a:ext>
            </a:extLst>
          </p:cNvPr>
          <p:cNvGrpSpPr/>
          <p:nvPr/>
        </p:nvGrpSpPr>
        <p:grpSpPr>
          <a:xfrm>
            <a:off x="4372621" y="2730501"/>
            <a:ext cx="3446759" cy="1775790"/>
            <a:chOff x="4372621" y="2730501"/>
            <a:chExt cx="3446759" cy="1775790"/>
          </a:xfrm>
        </p:grpSpPr>
        <p:grpSp>
          <p:nvGrpSpPr>
            <p:cNvPr id="20" name="Group 19">
              <a:extLst>
                <a:ext uri="{FF2B5EF4-FFF2-40B4-BE49-F238E27FC236}">
                  <a16:creationId xmlns:a16="http://schemas.microsoft.com/office/drawing/2014/main" id="{B2E35BC0-75E4-4E41-ADE8-E72D7BBA1CEB}"/>
                </a:ext>
              </a:extLst>
            </p:cNvPr>
            <p:cNvGrpSpPr/>
            <p:nvPr/>
          </p:nvGrpSpPr>
          <p:grpSpPr>
            <a:xfrm>
              <a:off x="4372621" y="2730501"/>
              <a:ext cx="1556334" cy="1636468"/>
              <a:chOff x="5678870" y="2655271"/>
              <a:chExt cx="1556334" cy="1636468"/>
            </a:xfrm>
          </p:grpSpPr>
          <p:pic>
            <p:nvPicPr>
              <p:cNvPr id="17" name="Picture 16">
                <a:extLst>
                  <a:ext uri="{FF2B5EF4-FFF2-40B4-BE49-F238E27FC236}">
                    <a16:creationId xmlns:a16="http://schemas.microsoft.com/office/drawing/2014/main" id="{780497F3-8506-47CD-A1CF-D5146FC837F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678870" y="2655271"/>
                <a:ext cx="323897" cy="1636468"/>
              </a:xfrm>
              <a:prstGeom prst="rect">
                <a:avLst/>
              </a:prstGeom>
            </p:spPr>
          </p:pic>
          <p:pic>
            <p:nvPicPr>
              <p:cNvPr id="19" name="Picture 18">
                <a:extLst>
                  <a:ext uri="{FF2B5EF4-FFF2-40B4-BE49-F238E27FC236}">
                    <a16:creationId xmlns:a16="http://schemas.microsoft.com/office/drawing/2014/main" id="{CE8AEC89-3D28-4959-B60B-3839D609142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002767" y="2655271"/>
                <a:ext cx="1232437" cy="1636468"/>
              </a:xfrm>
              <a:prstGeom prst="rect">
                <a:avLst/>
              </a:prstGeom>
            </p:spPr>
          </p:pic>
        </p:grpSp>
        <p:pic>
          <p:nvPicPr>
            <p:cNvPr id="22" name="Picture 21">
              <a:extLst>
                <a:ext uri="{FF2B5EF4-FFF2-40B4-BE49-F238E27FC236}">
                  <a16:creationId xmlns:a16="http://schemas.microsoft.com/office/drawing/2014/main" id="{45044A37-913B-425E-A0EF-4AFEC3AC82B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13797" y="2824573"/>
              <a:ext cx="1905583" cy="1681718"/>
            </a:xfrm>
            <a:prstGeom prst="rect">
              <a:avLst/>
            </a:prstGeom>
          </p:spPr>
        </p:pic>
        <p:sp>
          <p:nvSpPr>
            <p:cNvPr id="23" name="Rectangle 22">
              <a:extLst>
                <a:ext uri="{FF2B5EF4-FFF2-40B4-BE49-F238E27FC236}">
                  <a16:creationId xmlns:a16="http://schemas.microsoft.com/office/drawing/2014/main" id="{C243C441-3875-4A2C-9760-68C7B71C3837}"/>
                </a:ext>
              </a:extLst>
            </p:cNvPr>
            <p:cNvSpPr/>
            <p:nvPr/>
          </p:nvSpPr>
          <p:spPr>
            <a:xfrm>
              <a:off x="4372621" y="2730501"/>
              <a:ext cx="323897" cy="2708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2706F4E5-7C3F-4A35-AD26-77A40BA73779}"/>
              </a:ext>
            </a:extLst>
          </p:cNvPr>
          <p:cNvGrpSpPr/>
          <p:nvPr/>
        </p:nvGrpSpPr>
        <p:grpSpPr>
          <a:xfrm>
            <a:off x="4407272" y="4512797"/>
            <a:ext cx="3363360" cy="1539511"/>
            <a:chOff x="4837669" y="4869889"/>
            <a:chExt cx="2981711" cy="1254849"/>
          </a:xfrm>
        </p:grpSpPr>
        <p:grpSp>
          <p:nvGrpSpPr>
            <p:cNvPr id="27" name="Group 26">
              <a:extLst>
                <a:ext uri="{FF2B5EF4-FFF2-40B4-BE49-F238E27FC236}">
                  <a16:creationId xmlns:a16="http://schemas.microsoft.com/office/drawing/2014/main" id="{A10EA252-FE88-4CA5-9B41-F87761CEFE47}"/>
                </a:ext>
              </a:extLst>
            </p:cNvPr>
            <p:cNvGrpSpPr/>
            <p:nvPr/>
          </p:nvGrpSpPr>
          <p:grpSpPr>
            <a:xfrm>
              <a:off x="4837669" y="4896235"/>
              <a:ext cx="2981711" cy="1228503"/>
              <a:chOff x="4837669" y="4896235"/>
              <a:chExt cx="2981711" cy="1228503"/>
            </a:xfrm>
          </p:grpSpPr>
          <p:pic>
            <p:nvPicPr>
              <p:cNvPr id="25" name="Picture 24">
                <a:extLst>
                  <a:ext uri="{FF2B5EF4-FFF2-40B4-BE49-F238E27FC236}">
                    <a16:creationId xmlns:a16="http://schemas.microsoft.com/office/drawing/2014/main" id="{B2B7CCC0-5DD9-4836-B055-80C874FDB09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218168" y="4896685"/>
                <a:ext cx="2601212" cy="1228053"/>
              </a:xfrm>
              <a:prstGeom prst="rect">
                <a:avLst/>
              </a:prstGeom>
            </p:spPr>
          </p:pic>
          <p:pic>
            <p:nvPicPr>
              <p:cNvPr id="26" name="Picture 25">
                <a:extLst>
                  <a:ext uri="{FF2B5EF4-FFF2-40B4-BE49-F238E27FC236}">
                    <a16:creationId xmlns:a16="http://schemas.microsoft.com/office/drawing/2014/main" id="{432E980F-B8BA-49D0-8581-349F013FE07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837669" y="4896235"/>
                <a:ext cx="316819" cy="1228503"/>
              </a:xfrm>
              <a:prstGeom prst="rect">
                <a:avLst/>
              </a:prstGeom>
            </p:spPr>
          </p:pic>
        </p:grpSp>
        <p:sp>
          <p:nvSpPr>
            <p:cNvPr id="28" name="Rectangle 27">
              <a:extLst>
                <a:ext uri="{FF2B5EF4-FFF2-40B4-BE49-F238E27FC236}">
                  <a16:creationId xmlns:a16="http://schemas.microsoft.com/office/drawing/2014/main" id="{D0E6EA68-18A8-411C-92D8-4313B7A17FE9}"/>
                </a:ext>
              </a:extLst>
            </p:cNvPr>
            <p:cNvSpPr/>
            <p:nvPr/>
          </p:nvSpPr>
          <p:spPr>
            <a:xfrm>
              <a:off x="4894270" y="4869889"/>
              <a:ext cx="323897" cy="2708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80882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5E99381-996A-4274-8C92-125A4749C2E3}"/>
              </a:ext>
            </a:extLst>
          </p:cNvPr>
          <p:cNvPicPr>
            <a:picLocks noChangeAspect="1"/>
          </p:cNvPicPr>
          <p:nvPr/>
        </p:nvPicPr>
        <p:blipFill>
          <a:blip r:embed="rId3"/>
          <a:stretch>
            <a:fillRect/>
          </a:stretch>
        </p:blipFill>
        <p:spPr>
          <a:xfrm>
            <a:off x="9136644" y="1690805"/>
            <a:ext cx="2971800" cy="2295525"/>
          </a:xfrm>
          <a:prstGeom prst="rect">
            <a:avLst/>
          </a:prstGeom>
        </p:spPr>
      </p:pic>
      <p:sp>
        <p:nvSpPr>
          <p:cNvPr id="2" name="Title 1">
            <a:extLst>
              <a:ext uri="{FF2B5EF4-FFF2-40B4-BE49-F238E27FC236}">
                <a16:creationId xmlns:a16="http://schemas.microsoft.com/office/drawing/2014/main" id="{C51CF736-015B-4B4E-B37D-CF18B50EEDEE}"/>
              </a:ext>
            </a:extLst>
          </p:cNvPr>
          <p:cNvSpPr>
            <a:spLocks noGrp="1"/>
          </p:cNvSpPr>
          <p:nvPr>
            <p:ph type="title"/>
          </p:nvPr>
        </p:nvSpPr>
        <p:spPr>
          <a:xfrm>
            <a:off x="95250" y="69396"/>
            <a:ext cx="12096750" cy="1325563"/>
          </a:xfrm>
        </p:spPr>
        <p:txBody>
          <a:bodyPr>
            <a:normAutofit/>
          </a:bodyPr>
          <a:lstStyle/>
          <a:p>
            <a:r>
              <a:rPr lang="en-US" sz="4000" dirty="0"/>
              <a:t>Glucose-dependent insulinotropic polypeptide (GIP) receptor and GLP-1 receptor agonist (</a:t>
            </a:r>
            <a:r>
              <a:rPr lang="en-US" sz="4000" dirty="0" err="1"/>
              <a:t>tirzepatide</a:t>
            </a:r>
            <a:r>
              <a:rPr lang="en-US" sz="4000" dirty="0"/>
              <a:t>) </a:t>
            </a:r>
          </a:p>
        </p:txBody>
      </p:sp>
      <p:sp>
        <p:nvSpPr>
          <p:cNvPr id="4" name="TextBox 3">
            <a:extLst>
              <a:ext uri="{FF2B5EF4-FFF2-40B4-BE49-F238E27FC236}">
                <a16:creationId xmlns:a16="http://schemas.microsoft.com/office/drawing/2014/main" id="{03189D46-0D46-4303-9C7C-13A279CBC3D3}"/>
              </a:ext>
            </a:extLst>
          </p:cNvPr>
          <p:cNvSpPr txBox="1"/>
          <p:nvPr/>
        </p:nvSpPr>
        <p:spPr>
          <a:xfrm>
            <a:off x="2523387" y="5970935"/>
            <a:ext cx="6107191" cy="830997"/>
          </a:xfrm>
          <a:prstGeom prst="rect">
            <a:avLst/>
          </a:prstGeom>
          <a:noFill/>
        </p:spPr>
        <p:txBody>
          <a:bodyPr wrap="square" rtlCol="0">
            <a:spAutoFit/>
          </a:bodyPr>
          <a:lstStyle/>
          <a:p>
            <a:r>
              <a:rPr lang="en-US" sz="800" dirty="0"/>
              <a:t>Rosenstock J </a:t>
            </a:r>
            <a:r>
              <a:rPr lang="en-US" sz="800" i="1" dirty="0"/>
              <a:t>et al</a:t>
            </a:r>
            <a:r>
              <a:rPr lang="en-US" sz="800" dirty="0"/>
              <a:t>; </a:t>
            </a:r>
            <a:r>
              <a:rPr lang="en-US" sz="800" i="1" dirty="0"/>
              <a:t>Lancet </a:t>
            </a:r>
            <a:r>
              <a:rPr lang="en-US" sz="800" dirty="0"/>
              <a:t>2021; 398: 143-55</a:t>
            </a:r>
          </a:p>
          <a:p>
            <a:r>
              <a:rPr lang="en-US" sz="800" dirty="0"/>
              <a:t>Frias JP </a:t>
            </a:r>
            <a:r>
              <a:rPr lang="en-US" sz="800" i="1" dirty="0"/>
              <a:t>et </a:t>
            </a:r>
            <a:r>
              <a:rPr lang="en-US" sz="800" dirty="0"/>
              <a:t>al; NEJM 2021;385:503-</a:t>
            </a:r>
          </a:p>
          <a:p>
            <a:pPr algn="l"/>
            <a:r>
              <a:rPr lang="en-US" sz="800" dirty="0"/>
              <a:t>Ludvik B </a:t>
            </a:r>
            <a:r>
              <a:rPr lang="en-US" sz="800" i="1" dirty="0"/>
              <a:t>et </a:t>
            </a:r>
            <a:r>
              <a:rPr lang="en-US" sz="800" dirty="0"/>
              <a:t>al; </a:t>
            </a:r>
            <a:r>
              <a:rPr lang="en-US" sz="800" i="0" u="none" strike="noStrike" baseline="0" dirty="0"/>
              <a:t> </a:t>
            </a:r>
            <a:r>
              <a:rPr lang="en-US" sz="800" i="1" u="none" strike="noStrike" baseline="0" dirty="0"/>
              <a:t>Lancet </a:t>
            </a:r>
            <a:r>
              <a:rPr lang="en-US" sz="800" i="0" u="none" strike="noStrike" baseline="0" dirty="0"/>
              <a:t>2021; 398: 583–98 </a:t>
            </a:r>
          </a:p>
          <a:p>
            <a:pPr algn="l"/>
            <a:r>
              <a:rPr lang="en-US" sz="800" dirty="0"/>
              <a:t>Del Prato S Kahn SE </a:t>
            </a:r>
            <a:r>
              <a:rPr lang="en-US" sz="800" i="1" dirty="0"/>
              <a:t>et al</a:t>
            </a:r>
            <a:r>
              <a:rPr lang="en-US" sz="800" dirty="0"/>
              <a:t>; </a:t>
            </a:r>
            <a:r>
              <a:rPr lang="en-US" sz="800" i="1" dirty="0"/>
              <a:t>Lancet </a:t>
            </a:r>
            <a:r>
              <a:rPr lang="en-US" sz="800" dirty="0"/>
              <a:t>2021; </a:t>
            </a:r>
            <a:r>
              <a:rPr lang="en-US" sz="800" b="0" i="0" dirty="0">
                <a:effectLst/>
                <a:latin typeface="BlinkMacSystemFont"/>
              </a:rPr>
              <a:t>398:1811-1824</a:t>
            </a:r>
            <a:endParaRPr lang="en-US" sz="800" i="0" u="none" strike="noStrike" baseline="0" dirty="0"/>
          </a:p>
          <a:p>
            <a:pPr algn="l"/>
            <a:r>
              <a:rPr lang="en-US" sz="800" dirty="0"/>
              <a:t>Dahl D et al</a:t>
            </a:r>
            <a:r>
              <a:rPr lang="en-US" sz="800" i="1" dirty="0"/>
              <a:t>; </a:t>
            </a:r>
            <a:r>
              <a:rPr lang="en-US" sz="800" dirty="0"/>
              <a:t>JAMA. 2022;327(6):534-545</a:t>
            </a:r>
            <a:endParaRPr lang="en-US" sz="800" i="1" dirty="0"/>
          </a:p>
          <a:p>
            <a:endParaRPr lang="en-US" sz="800" dirty="0"/>
          </a:p>
        </p:txBody>
      </p:sp>
      <p:pic>
        <p:nvPicPr>
          <p:cNvPr id="8" name="Picture 7">
            <a:extLst>
              <a:ext uri="{FF2B5EF4-FFF2-40B4-BE49-F238E27FC236}">
                <a16:creationId xmlns:a16="http://schemas.microsoft.com/office/drawing/2014/main" id="{FBF16F03-15C8-42FB-8CEE-3B30084E550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977" y="1979994"/>
            <a:ext cx="2288607" cy="1827053"/>
          </a:xfrm>
          <a:prstGeom prst="rect">
            <a:avLst/>
          </a:prstGeom>
        </p:spPr>
      </p:pic>
      <p:pic>
        <p:nvPicPr>
          <p:cNvPr id="10" name="Picture 9">
            <a:extLst>
              <a:ext uri="{FF2B5EF4-FFF2-40B4-BE49-F238E27FC236}">
                <a16:creationId xmlns:a16="http://schemas.microsoft.com/office/drawing/2014/main" id="{E2497BEB-44C5-407E-A0F9-A56BA9642C6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4859" y="3936983"/>
            <a:ext cx="2115670" cy="1933231"/>
          </a:xfrm>
          <a:prstGeom prst="rect">
            <a:avLst/>
          </a:prstGeom>
        </p:spPr>
      </p:pic>
      <p:pic>
        <p:nvPicPr>
          <p:cNvPr id="11" name="Picture 10">
            <a:extLst>
              <a:ext uri="{FF2B5EF4-FFF2-40B4-BE49-F238E27FC236}">
                <a16:creationId xmlns:a16="http://schemas.microsoft.com/office/drawing/2014/main" id="{988E8D09-FB27-4A4A-836C-D93BC6D601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44809"/>
          <a:stretch/>
        </p:blipFill>
        <p:spPr>
          <a:xfrm>
            <a:off x="2538045" y="1979994"/>
            <a:ext cx="2144683" cy="2188406"/>
          </a:xfrm>
          <a:prstGeom prst="rect">
            <a:avLst/>
          </a:prstGeom>
        </p:spPr>
      </p:pic>
      <p:sp>
        <p:nvSpPr>
          <p:cNvPr id="13" name="TextBox 12">
            <a:extLst>
              <a:ext uri="{FF2B5EF4-FFF2-40B4-BE49-F238E27FC236}">
                <a16:creationId xmlns:a16="http://schemas.microsoft.com/office/drawing/2014/main" id="{A7561DC1-7759-44C5-9836-00E2BC37B0A6}"/>
              </a:ext>
            </a:extLst>
          </p:cNvPr>
          <p:cNvSpPr txBox="1"/>
          <p:nvPr/>
        </p:nvSpPr>
        <p:spPr>
          <a:xfrm>
            <a:off x="2531100" y="1586375"/>
            <a:ext cx="2144683" cy="369332"/>
          </a:xfrm>
          <a:prstGeom prst="rect">
            <a:avLst/>
          </a:prstGeom>
          <a:noFill/>
        </p:spPr>
        <p:txBody>
          <a:bodyPr wrap="square" rtlCol="0">
            <a:spAutoFit/>
          </a:bodyPr>
          <a:lstStyle/>
          <a:p>
            <a:pPr algn="ctr"/>
            <a:r>
              <a:rPr lang="en-US" b="1" dirty="0">
                <a:solidFill>
                  <a:schemeClr val="tx2"/>
                </a:solidFill>
              </a:rPr>
              <a:t>SURPASS-2</a:t>
            </a:r>
          </a:p>
        </p:txBody>
      </p:sp>
      <p:sp>
        <p:nvSpPr>
          <p:cNvPr id="14" name="TextBox 13">
            <a:extLst>
              <a:ext uri="{FF2B5EF4-FFF2-40B4-BE49-F238E27FC236}">
                <a16:creationId xmlns:a16="http://schemas.microsoft.com/office/drawing/2014/main" id="{BC99918A-CC2A-458C-9B36-623529475B59}"/>
              </a:ext>
            </a:extLst>
          </p:cNvPr>
          <p:cNvSpPr txBox="1"/>
          <p:nvPr/>
        </p:nvSpPr>
        <p:spPr>
          <a:xfrm>
            <a:off x="0" y="1586375"/>
            <a:ext cx="2144683" cy="369332"/>
          </a:xfrm>
          <a:prstGeom prst="rect">
            <a:avLst/>
          </a:prstGeom>
          <a:noFill/>
        </p:spPr>
        <p:txBody>
          <a:bodyPr wrap="square" rtlCol="0">
            <a:spAutoFit/>
          </a:bodyPr>
          <a:lstStyle/>
          <a:p>
            <a:pPr algn="ctr"/>
            <a:r>
              <a:rPr lang="en-US" b="1" dirty="0">
                <a:solidFill>
                  <a:schemeClr val="tx2"/>
                </a:solidFill>
              </a:rPr>
              <a:t>SURPASS-1</a:t>
            </a:r>
          </a:p>
        </p:txBody>
      </p:sp>
      <p:sp>
        <p:nvSpPr>
          <p:cNvPr id="12" name="TextBox 11">
            <a:extLst>
              <a:ext uri="{FF2B5EF4-FFF2-40B4-BE49-F238E27FC236}">
                <a16:creationId xmlns:a16="http://schemas.microsoft.com/office/drawing/2014/main" id="{0D4DBE39-ACD3-4DC0-9E26-AB208F894F39}"/>
              </a:ext>
            </a:extLst>
          </p:cNvPr>
          <p:cNvSpPr txBox="1"/>
          <p:nvPr/>
        </p:nvSpPr>
        <p:spPr>
          <a:xfrm>
            <a:off x="7405519" y="5380010"/>
            <a:ext cx="2144683" cy="369332"/>
          </a:xfrm>
          <a:prstGeom prst="rect">
            <a:avLst/>
          </a:prstGeom>
          <a:noFill/>
        </p:spPr>
        <p:txBody>
          <a:bodyPr wrap="square" rtlCol="0">
            <a:spAutoFit/>
          </a:bodyPr>
          <a:lstStyle/>
          <a:p>
            <a:pPr algn="ctr"/>
            <a:r>
              <a:rPr lang="en-US" b="1" dirty="0">
                <a:solidFill>
                  <a:schemeClr val="tx2"/>
                </a:solidFill>
              </a:rPr>
              <a:t>SURPASS-4</a:t>
            </a:r>
          </a:p>
        </p:txBody>
      </p:sp>
      <p:pic>
        <p:nvPicPr>
          <p:cNvPr id="7" name="Picture 6">
            <a:extLst>
              <a:ext uri="{FF2B5EF4-FFF2-40B4-BE49-F238E27FC236}">
                <a16:creationId xmlns:a16="http://schemas.microsoft.com/office/drawing/2014/main" id="{41704C35-C419-4A0D-90CE-F2C43024D5BD}"/>
              </a:ext>
            </a:extLst>
          </p:cNvPr>
          <p:cNvPicPr>
            <a:picLocks noChangeAspect="1"/>
          </p:cNvPicPr>
          <p:nvPr/>
        </p:nvPicPr>
        <p:blipFill>
          <a:blip r:embed="rId7"/>
          <a:stretch>
            <a:fillRect/>
          </a:stretch>
        </p:blipFill>
        <p:spPr>
          <a:xfrm>
            <a:off x="4651947" y="3903498"/>
            <a:ext cx="7540053" cy="1245395"/>
          </a:xfrm>
          <a:prstGeom prst="rect">
            <a:avLst/>
          </a:prstGeom>
        </p:spPr>
      </p:pic>
      <p:pic>
        <p:nvPicPr>
          <p:cNvPr id="17" name="Picture 16">
            <a:extLst>
              <a:ext uri="{FF2B5EF4-FFF2-40B4-BE49-F238E27FC236}">
                <a16:creationId xmlns:a16="http://schemas.microsoft.com/office/drawing/2014/main" id="{42920EC5-54A1-4C3C-953B-E5587DFDF29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568077" y="1764716"/>
            <a:ext cx="2805370" cy="1995224"/>
          </a:xfrm>
          <a:prstGeom prst="rect">
            <a:avLst/>
          </a:prstGeom>
        </p:spPr>
      </p:pic>
      <p:pic>
        <p:nvPicPr>
          <p:cNvPr id="18" name="Picture 17">
            <a:extLst>
              <a:ext uri="{FF2B5EF4-FFF2-40B4-BE49-F238E27FC236}">
                <a16:creationId xmlns:a16="http://schemas.microsoft.com/office/drawing/2014/main" id="{DE7233CA-660D-4B80-B41F-5BC23F913B5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625554" y="3544662"/>
            <a:ext cx="4342151" cy="369332"/>
          </a:xfrm>
          <a:prstGeom prst="rect">
            <a:avLst/>
          </a:prstGeom>
        </p:spPr>
      </p:pic>
      <p:sp>
        <p:nvSpPr>
          <p:cNvPr id="21" name="TextBox 20">
            <a:extLst>
              <a:ext uri="{FF2B5EF4-FFF2-40B4-BE49-F238E27FC236}">
                <a16:creationId xmlns:a16="http://schemas.microsoft.com/office/drawing/2014/main" id="{DDC7093A-4F2A-4B89-AC4C-5A4E196FC0FE}"/>
              </a:ext>
            </a:extLst>
          </p:cNvPr>
          <p:cNvSpPr txBox="1"/>
          <p:nvPr/>
        </p:nvSpPr>
        <p:spPr>
          <a:xfrm>
            <a:off x="5765593" y="1569129"/>
            <a:ext cx="2144683" cy="369332"/>
          </a:xfrm>
          <a:prstGeom prst="rect">
            <a:avLst/>
          </a:prstGeom>
          <a:noFill/>
        </p:spPr>
        <p:txBody>
          <a:bodyPr wrap="square" rtlCol="0">
            <a:spAutoFit/>
          </a:bodyPr>
          <a:lstStyle/>
          <a:p>
            <a:pPr algn="ctr"/>
            <a:r>
              <a:rPr lang="en-US" b="1" dirty="0">
                <a:solidFill>
                  <a:schemeClr val="tx2"/>
                </a:solidFill>
              </a:rPr>
              <a:t>SURPASS-3</a:t>
            </a:r>
          </a:p>
        </p:txBody>
      </p:sp>
      <p:sp>
        <p:nvSpPr>
          <p:cNvPr id="24" name="TextBox 23">
            <a:extLst>
              <a:ext uri="{FF2B5EF4-FFF2-40B4-BE49-F238E27FC236}">
                <a16:creationId xmlns:a16="http://schemas.microsoft.com/office/drawing/2014/main" id="{9A79F902-4D4B-4E55-88EF-D5BF165C90E9}"/>
              </a:ext>
            </a:extLst>
          </p:cNvPr>
          <p:cNvSpPr txBox="1"/>
          <p:nvPr/>
        </p:nvSpPr>
        <p:spPr>
          <a:xfrm>
            <a:off x="9550202" y="1374222"/>
            <a:ext cx="2144683" cy="369332"/>
          </a:xfrm>
          <a:prstGeom prst="rect">
            <a:avLst/>
          </a:prstGeom>
          <a:noFill/>
        </p:spPr>
        <p:txBody>
          <a:bodyPr wrap="square" rtlCol="0">
            <a:spAutoFit/>
          </a:bodyPr>
          <a:lstStyle/>
          <a:p>
            <a:pPr algn="ctr"/>
            <a:r>
              <a:rPr lang="en-US" b="1" dirty="0">
                <a:solidFill>
                  <a:schemeClr val="tx2"/>
                </a:solidFill>
              </a:rPr>
              <a:t>SURPASS-5</a:t>
            </a:r>
          </a:p>
        </p:txBody>
      </p:sp>
    </p:spTree>
    <p:extLst>
      <p:ext uri="{BB962C8B-B14F-4D97-AF65-F5344CB8AC3E}">
        <p14:creationId xmlns:p14="http://schemas.microsoft.com/office/powerpoint/2010/main" val="3034861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CF736-015B-4B4E-B37D-CF18B50EEDEE}"/>
              </a:ext>
            </a:extLst>
          </p:cNvPr>
          <p:cNvSpPr>
            <a:spLocks noGrp="1"/>
          </p:cNvSpPr>
          <p:nvPr>
            <p:ph type="title"/>
          </p:nvPr>
        </p:nvSpPr>
        <p:spPr>
          <a:xfrm>
            <a:off x="148003" y="0"/>
            <a:ext cx="11905577" cy="1325563"/>
          </a:xfrm>
        </p:spPr>
        <p:txBody>
          <a:bodyPr>
            <a:normAutofit/>
          </a:bodyPr>
          <a:lstStyle/>
          <a:p>
            <a:r>
              <a:rPr lang="en-US" sz="4000" dirty="0"/>
              <a:t>Glucose-dependent insulinotropic polypeptide (GIP) receptor and GLP-1 receptor agonist (</a:t>
            </a:r>
            <a:r>
              <a:rPr lang="en-US" sz="4000" dirty="0" err="1"/>
              <a:t>tirzepatide</a:t>
            </a:r>
            <a:r>
              <a:rPr lang="en-US" sz="4000" dirty="0"/>
              <a:t>) </a:t>
            </a:r>
          </a:p>
        </p:txBody>
      </p:sp>
      <p:sp>
        <p:nvSpPr>
          <p:cNvPr id="3" name="Content Placeholder 2">
            <a:extLst>
              <a:ext uri="{FF2B5EF4-FFF2-40B4-BE49-F238E27FC236}">
                <a16:creationId xmlns:a16="http://schemas.microsoft.com/office/drawing/2014/main" id="{CFC1112C-BA1F-4DEF-95AC-7BE24FA1E03B}"/>
              </a:ext>
            </a:extLst>
          </p:cNvPr>
          <p:cNvSpPr>
            <a:spLocks noGrp="1"/>
          </p:cNvSpPr>
          <p:nvPr>
            <p:ph sz="half" idx="1"/>
          </p:nvPr>
        </p:nvSpPr>
        <p:spPr>
          <a:xfrm>
            <a:off x="382385" y="4444274"/>
            <a:ext cx="10198091" cy="1517413"/>
          </a:xfrm>
          <a:solidFill>
            <a:schemeClr val="accent4">
              <a:lumMod val="40000"/>
              <a:lumOff val="60000"/>
            </a:schemeClr>
          </a:solidFill>
        </p:spPr>
        <p:txBody>
          <a:bodyPr>
            <a:normAutofit lnSpcReduction="10000"/>
          </a:bodyPr>
          <a:lstStyle/>
          <a:p>
            <a:r>
              <a:rPr lang="en-US" sz="2000" i="1" dirty="0"/>
              <a:t>Glucose-lowering mechanism of action: </a:t>
            </a:r>
            <a:r>
              <a:rPr lang="en-US" sz="2000" dirty="0"/>
              <a:t>GIP receptor and GLP-1 receptor agonist; enhances first and second-phase insulin secretion, and reduces glucagon levels, both in a glucose-dependent manner</a:t>
            </a:r>
          </a:p>
          <a:p>
            <a:r>
              <a:rPr lang="en-US" sz="2000" i="1" dirty="0"/>
              <a:t>Clinical Efficacy profile: </a:t>
            </a:r>
            <a:r>
              <a:rPr lang="en-US" sz="2000" dirty="0"/>
              <a:t>Very high </a:t>
            </a:r>
            <a:r>
              <a:rPr lang="en-US" sz="2000" dirty="0" err="1"/>
              <a:t>glycaemic</a:t>
            </a:r>
            <a:r>
              <a:rPr lang="en-US" sz="2000" dirty="0"/>
              <a:t> efficacy; low inherent risk of </a:t>
            </a:r>
            <a:r>
              <a:rPr lang="en-US" sz="2000" dirty="0" err="1"/>
              <a:t>hypoglycaemia</a:t>
            </a:r>
            <a:r>
              <a:rPr lang="en-US" sz="2000" dirty="0"/>
              <a:t>; weight loss (high); cardiorenal effects unknown (trials in progress)</a:t>
            </a:r>
            <a:endParaRPr lang="en-US" sz="2000" i="1" dirty="0"/>
          </a:p>
        </p:txBody>
      </p:sp>
      <p:pic>
        <p:nvPicPr>
          <p:cNvPr id="7" name="Picture 6" descr="Graphical user interface, text&#10;&#10;Description automatically generated">
            <a:extLst>
              <a:ext uri="{FF2B5EF4-FFF2-40B4-BE49-F238E27FC236}">
                <a16:creationId xmlns:a16="http://schemas.microsoft.com/office/drawing/2014/main" id="{EDFAFA85-38EE-B77E-84C6-079DF698C2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1414" y="2346309"/>
            <a:ext cx="11053822" cy="1690677"/>
          </a:xfrm>
          <a:prstGeom prst="rect">
            <a:avLst/>
          </a:prstGeom>
        </p:spPr>
      </p:pic>
      <p:pic>
        <p:nvPicPr>
          <p:cNvPr id="4" name="Picture 3">
            <a:extLst>
              <a:ext uri="{FF2B5EF4-FFF2-40B4-BE49-F238E27FC236}">
                <a16:creationId xmlns:a16="http://schemas.microsoft.com/office/drawing/2014/main" id="{33C15236-56E0-D702-58F6-BCFD8D61C4EF}"/>
              </a:ext>
            </a:extLst>
          </p:cNvPr>
          <p:cNvPicPr>
            <a:picLocks noChangeAspect="1"/>
          </p:cNvPicPr>
          <p:nvPr/>
        </p:nvPicPr>
        <p:blipFill rotWithShape="1">
          <a:blip r:embed="rId4">
            <a:extLst>
              <a:ext uri="{28A0092B-C50C-407E-A947-70E740481C1C}">
                <a14:useLocalDpi xmlns:a14="http://schemas.microsoft.com/office/drawing/2010/main" val="0"/>
              </a:ext>
            </a:extLst>
          </a:blip>
          <a:srcRect l="4193" t="8470" r="33383" b="86620"/>
          <a:stretch/>
        </p:blipFill>
        <p:spPr>
          <a:xfrm>
            <a:off x="451414" y="1732851"/>
            <a:ext cx="11053822" cy="615104"/>
          </a:xfrm>
          <a:prstGeom prst="rect">
            <a:avLst/>
          </a:prstGeom>
        </p:spPr>
      </p:pic>
      <p:sp>
        <p:nvSpPr>
          <p:cNvPr id="6" name="TextBox 5">
            <a:extLst>
              <a:ext uri="{FF2B5EF4-FFF2-40B4-BE49-F238E27FC236}">
                <a16:creationId xmlns:a16="http://schemas.microsoft.com/office/drawing/2014/main" id="{1A0D2BF7-4C12-986B-1517-DFCCF7F9090F}"/>
              </a:ext>
            </a:extLst>
          </p:cNvPr>
          <p:cNvSpPr txBox="1"/>
          <p:nvPr/>
        </p:nvSpPr>
        <p:spPr>
          <a:xfrm>
            <a:off x="2364263" y="6233347"/>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168058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BAFC3-2403-4851-9E33-1B713935C192}"/>
              </a:ext>
            </a:extLst>
          </p:cNvPr>
          <p:cNvSpPr>
            <a:spLocks noGrp="1"/>
          </p:cNvSpPr>
          <p:nvPr>
            <p:ph type="title"/>
          </p:nvPr>
        </p:nvSpPr>
        <p:spPr>
          <a:xfrm>
            <a:off x="246531" y="120357"/>
            <a:ext cx="10515600" cy="684772"/>
          </a:xfrm>
        </p:spPr>
        <p:txBody>
          <a:bodyPr>
            <a:normAutofit fontScale="90000"/>
          </a:bodyPr>
          <a:lstStyle/>
          <a:p>
            <a:r>
              <a:rPr lang="en-US" dirty="0"/>
              <a:t>Insulin</a:t>
            </a:r>
          </a:p>
        </p:txBody>
      </p:sp>
      <p:sp>
        <p:nvSpPr>
          <p:cNvPr id="6" name="Content Placeholder 5">
            <a:extLst>
              <a:ext uri="{FF2B5EF4-FFF2-40B4-BE49-F238E27FC236}">
                <a16:creationId xmlns:a16="http://schemas.microsoft.com/office/drawing/2014/main" id="{A9AE414E-8C2F-43F4-B70C-FEC856B4C116}"/>
              </a:ext>
            </a:extLst>
          </p:cNvPr>
          <p:cNvSpPr>
            <a:spLocks noGrp="1"/>
          </p:cNvSpPr>
          <p:nvPr>
            <p:ph sz="half" idx="1"/>
          </p:nvPr>
        </p:nvSpPr>
        <p:spPr>
          <a:xfrm>
            <a:off x="246530" y="1544883"/>
            <a:ext cx="6672429" cy="4351338"/>
          </a:xfrm>
        </p:spPr>
        <p:txBody>
          <a:bodyPr>
            <a:normAutofit fontScale="85000" lnSpcReduction="20000"/>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Advantage of lowering glucose in dose-dependent manner, able to address any level of glycaemia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indent="-285750">
              <a:lnSpc>
                <a:spcPct val="100000"/>
              </a:lnSpc>
              <a:spcBef>
                <a:spcPts val="0"/>
              </a:spcBef>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Clinical Profile: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High to very high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glycaemic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efficacy, increased risk of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hypoglycaemia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weight gain; neutral cardiorenal profile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Efficacy and safety are largely dependent on education and support to facilitate self-management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Importance of matching insulin to physiologic need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7" name="TextBox 6">
            <a:extLst>
              <a:ext uri="{FF2B5EF4-FFF2-40B4-BE49-F238E27FC236}">
                <a16:creationId xmlns:a16="http://schemas.microsoft.com/office/drawing/2014/main" id="{791FFBF3-83C5-4919-85CB-BB8772E4BA6B}"/>
              </a:ext>
            </a:extLst>
          </p:cNvPr>
          <p:cNvSpPr txBox="1"/>
          <p:nvPr/>
        </p:nvSpPr>
        <p:spPr>
          <a:xfrm>
            <a:off x="7864985" y="5177766"/>
            <a:ext cx="330859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Adapted from Hirsch</a:t>
            </a: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 </a:t>
            </a: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et al</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00" b="0" i="1" u="none" strike="noStrike" kern="1200" cap="none" spc="0" normalizeH="0" baseline="0" noProof="0" dirty="0" err="1">
                <a:ln>
                  <a:noFill/>
                </a:ln>
                <a:solidFill>
                  <a:prstClr val="black"/>
                </a:solidFill>
                <a:effectLst/>
                <a:uLnTx/>
                <a:uFillTx/>
                <a:latin typeface="Calibri" panose="020F0502020204030204"/>
                <a:ea typeface="+mn-ea"/>
                <a:cs typeface="+mn-cs"/>
              </a:rPr>
              <a:t>Endocr</a:t>
            </a: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 Rev </a:t>
            </a:r>
            <a:r>
              <a:rPr kumimoji="0" lang="en-US" sz="1000" b="0" u="none" strike="noStrike" kern="1200" cap="none" spc="0" normalizeH="0" baseline="0" noProof="0" dirty="0">
                <a:ln>
                  <a:noFill/>
                </a:ln>
                <a:solidFill>
                  <a:prstClr val="black"/>
                </a:solidFill>
                <a:effectLst/>
                <a:uLnTx/>
                <a:uFillTx/>
                <a:latin typeface="Calibri" panose="020F0502020204030204"/>
                <a:ea typeface="+mn-ea"/>
                <a:cs typeface="+mn-cs"/>
              </a:rPr>
              <a:t>2020; 41: 733-755</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1" name="Picture 10">
            <a:extLst>
              <a:ext uri="{FF2B5EF4-FFF2-40B4-BE49-F238E27FC236}">
                <a16:creationId xmlns:a16="http://schemas.microsoft.com/office/drawing/2014/main" id="{9C8D25C7-94B2-4B4E-B273-B8A004FEDC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3706" y="149274"/>
            <a:ext cx="4808294" cy="1115811"/>
          </a:xfrm>
          <a:prstGeom prst="rect">
            <a:avLst/>
          </a:prstGeom>
        </p:spPr>
      </p:pic>
      <p:pic>
        <p:nvPicPr>
          <p:cNvPr id="5" name="Picture 4">
            <a:extLst>
              <a:ext uri="{FF2B5EF4-FFF2-40B4-BE49-F238E27FC236}">
                <a16:creationId xmlns:a16="http://schemas.microsoft.com/office/drawing/2014/main" id="{71532649-594A-4991-868E-2C172527EEBC}"/>
              </a:ext>
            </a:extLst>
          </p:cNvPr>
          <p:cNvPicPr>
            <a:picLocks noChangeAspect="1"/>
          </p:cNvPicPr>
          <p:nvPr/>
        </p:nvPicPr>
        <p:blipFill>
          <a:blip r:embed="rId4"/>
          <a:stretch>
            <a:fillRect/>
          </a:stretch>
        </p:blipFill>
        <p:spPr>
          <a:xfrm>
            <a:off x="6918959" y="1254659"/>
            <a:ext cx="4973342" cy="3943315"/>
          </a:xfrm>
          <a:prstGeom prst="rect">
            <a:avLst/>
          </a:prstGeom>
        </p:spPr>
      </p:pic>
      <p:sp>
        <p:nvSpPr>
          <p:cNvPr id="8" name="TextBox 7">
            <a:extLst>
              <a:ext uri="{FF2B5EF4-FFF2-40B4-BE49-F238E27FC236}">
                <a16:creationId xmlns:a16="http://schemas.microsoft.com/office/drawing/2014/main" id="{19E52432-1E34-7035-71DD-9F5DCAD89295}"/>
              </a:ext>
            </a:extLst>
          </p:cNvPr>
          <p:cNvSpPr txBox="1"/>
          <p:nvPr/>
        </p:nvSpPr>
        <p:spPr>
          <a:xfrm>
            <a:off x="2286943" y="6186445"/>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146716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43C71-1188-4894-8416-88837B464D31}"/>
              </a:ext>
            </a:extLst>
          </p:cNvPr>
          <p:cNvSpPr>
            <a:spLocks noGrp="1"/>
          </p:cNvSpPr>
          <p:nvPr>
            <p:ph type="title"/>
          </p:nvPr>
        </p:nvSpPr>
        <p:spPr>
          <a:xfrm>
            <a:off x="504825" y="0"/>
            <a:ext cx="10515600" cy="1325563"/>
          </a:xfrm>
        </p:spPr>
        <p:txBody>
          <a:bodyPr/>
          <a:lstStyle/>
          <a:p>
            <a:r>
              <a:rPr lang="en-US" dirty="0"/>
              <a:t>Combination Therapy </a:t>
            </a:r>
          </a:p>
        </p:txBody>
      </p:sp>
      <p:sp>
        <p:nvSpPr>
          <p:cNvPr id="3" name="Content Placeholder 2">
            <a:extLst>
              <a:ext uri="{FF2B5EF4-FFF2-40B4-BE49-F238E27FC236}">
                <a16:creationId xmlns:a16="http://schemas.microsoft.com/office/drawing/2014/main" id="{4732E111-E75F-405C-88D1-CF8A3AD53A29}"/>
              </a:ext>
            </a:extLst>
          </p:cNvPr>
          <p:cNvSpPr>
            <a:spLocks noGrp="1"/>
          </p:cNvSpPr>
          <p:nvPr>
            <p:ph sz="half" idx="1"/>
          </p:nvPr>
        </p:nvSpPr>
        <p:spPr>
          <a:xfrm>
            <a:off x="433753" y="1456348"/>
            <a:ext cx="10515599" cy="4351338"/>
          </a:xfrm>
        </p:spPr>
        <p:txBody>
          <a:bodyPr>
            <a:normAutofit/>
          </a:bodyPr>
          <a:lstStyle/>
          <a:p>
            <a:pPr marL="0" indent="0">
              <a:buNone/>
            </a:pPr>
            <a:r>
              <a:rPr lang="en-US" dirty="0"/>
              <a:t>Increasing evidence and rationale:</a:t>
            </a:r>
          </a:p>
          <a:p>
            <a:pPr marL="514350" indent="-514350">
              <a:buAutoNum type="arabicParenBoth"/>
            </a:pPr>
            <a:r>
              <a:rPr lang="en-US" dirty="0"/>
              <a:t>Increased durability of </a:t>
            </a:r>
            <a:r>
              <a:rPr lang="en-US" dirty="0" err="1"/>
              <a:t>glycaemic</a:t>
            </a:r>
            <a:r>
              <a:rPr lang="en-US" dirty="0"/>
              <a:t> effect, potential to address therapeutic inertia</a:t>
            </a:r>
            <a:r>
              <a:rPr lang="en-US" sz="1600" dirty="0"/>
              <a:t> </a:t>
            </a:r>
          </a:p>
          <a:p>
            <a:pPr marL="514350" indent="-514350">
              <a:buAutoNum type="arabicParenBoth"/>
            </a:pPr>
            <a:r>
              <a:rPr lang="en-US" dirty="0"/>
              <a:t>Simultaneous targeting of multiple pathophysiologic processes </a:t>
            </a:r>
            <a:r>
              <a:rPr lang="en-US" dirty="0" err="1"/>
              <a:t>characterised</a:t>
            </a:r>
            <a:r>
              <a:rPr lang="en-US" dirty="0"/>
              <a:t> by type 2 diabetes</a:t>
            </a:r>
          </a:p>
          <a:p>
            <a:pPr marL="514350" indent="-514350">
              <a:buAutoNum type="arabicParenBoth"/>
            </a:pPr>
            <a:r>
              <a:rPr lang="en-US" dirty="0"/>
              <a:t>Potential impact on medication burden, adherence, and treatment persistence</a:t>
            </a:r>
          </a:p>
          <a:p>
            <a:pPr marL="514350" indent="-514350">
              <a:buAutoNum type="arabicParenBoth"/>
            </a:pPr>
            <a:r>
              <a:rPr lang="en-US" dirty="0"/>
              <a:t>Complementary clinical benefits (glycaemia, weight, cardiovascular risk profile)</a:t>
            </a:r>
          </a:p>
        </p:txBody>
      </p:sp>
      <p:sp>
        <p:nvSpPr>
          <p:cNvPr id="5" name="TextBox 4">
            <a:extLst>
              <a:ext uri="{FF2B5EF4-FFF2-40B4-BE49-F238E27FC236}">
                <a16:creationId xmlns:a16="http://schemas.microsoft.com/office/drawing/2014/main" id="{735BDB94-2931-FCE8-F839-6642C32343F4}"/>
              </a:ext>
            </a:extLst>
          </p:cNvPr>
          <p:cNvSpPr txBox="1"/>
          <p:nvPr/>
        </p:nvSpPr>
        <p:spPr>
          <a:xfrm>
            <a:off x="2269013" y="6204772"/>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266164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with low confidence">
            <a:extLst>
              <a:ext uri="{FF2B5EF4-FFF2-40B4-BE49-F238E27FC236}">
                <a16:creationId xmlns:a16="http://schemas.microsoft.com/office/drawing/2014/main" id="{76DD9254-4280-B008-EF5C-D1866F44A9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7096" t="12321" r="12239" b="26202"/>
          <a:stretch/>
        </p:blipFill>
        <p:spPr>
          <a:xfrm>
            <a:off x="3625769" y="433711"/>
            <a:ext cx="4940461" cy="5571401"/>
          </a:xfrm>
          <a:prstGeom prst="rect">
            <a:avLst/>
          </a:prstGeom>
        </p:spPr>
      </p:pic>
      <p:sp>
        <p:nvSpPr>
          <p:cNvPr id="4" name="TextBox 3">
            <a:extLst>
              <a:ext uri="{FF2B5EF4-FFF2-40B4-BE49-F238E27FC236}">
                <a16:creationId xmlns:a16="http://schemas.microsoft.com/office/drawing/2014/main" id="{40526956-5BEF-F7F0-16F8-F8070A60B6DC}"/>
              </a:ext>
            </a:extLst>
          </p:cNvPr>
          <p:cNvSpPr txBox="1"/>
          <p:nvPr/>
        </p:nvSpPr>
        <p:spPr>
          <a:xfrm>
            <a:off x="2345213" y="6185762"/>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244411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err="1"/>
              <a:t>Personalised</a:t>
            </a:r>
            <a:r>
              <a:rPr lang="en-US" sz="4000" dirty="0"/>
              <a:t> Approach to Treatment Based on </a:t>
            </a:r>
            <a:br>
              <a:rPr lang="en-US" sz="4000" dirty="0"/>
            </a:br>
            <a:r>
              <a:rPr lang="en-US" sz="4000" dirty="0"/>
              <a:t>Individual Characteristics and Comorbidities</a:t>
            </a:r>
            <a:endParaRPr lang="en-GB" sz="4000" dirty="0"/>
          </a:p>
        </p:txBody>
      </p:sp>
      <p:sp>
        <p:nvSpPr>
          <p:cNvPr id="3" name="Content Placeholder 2"/>
          <p:cNvSpPr>
            <a:spLocks noGrp="1"/>
          </p:cNvSpPr>
          <p:nvPr>
            <p:ph sz="half" idx="1"/>
          </p:nvPr>
        </p:nvSpPr>
        <p:spPr/>
        <p:txBody>
          <a:bodyPr>
            <a:normAutofit/>
          </a:bodyPr>
          <a:lstStyle/>
          <a:p>
            <a:pPr marL="0" indent="0">
              <a:buNone/>
            </a:pPr>
            <a:r>
              <a:rPr lang="en-US" b="1" dirty="0"/>
              <a:t>Apostolos Tsapas, MD, PhD, MSc(Oxon)</a:t>
            </a:r>
          </a:p>
          <a:p>
            <a:pPr marL="0" indent="0">
              <a:buNone/>
            </a:pPr>
            <a:r>
              <a:rPr lang="en-US" b="1" dirty="0"/>
              <a:t>Aristotle University of Thessaloniki</a:t>
            </a:r>
          </a:p>
          <a:p>
            <a:pPr marL="0" indent="0">
              <a:buNone/>
            </a:pPr>
            <a:r>
              <a:rPr lang="en-US" b="1" dirty="0"/>
              <a:t>Thessaloniki, Greece</a:t>
            </a:r>
          </a:p>
          <a:p>
            <a:pPr marL="0" indent="0">
              <a:buNone/>
            </a:pPr>
            <a:endParaRPr lang="en-US" sz="2800" b="1" dirty="0"/>
          </a:p>
          <a:p>
            <a:pPr marL="0" indent="0">
              <a:buNone/>
            </a:pPr>
            <a:r>
              <a:rPr lang="en-US" sz="2800" b="1"/>
              <a:t>Jennifer Green, MD</a:t>
            </a:r>
            <a:endParaRPr lang="en-US" sz="2800" b="1" dirty="0"/>
          </a:p>
          <a:p>
            <a:pPr marL="0" indent="0">
              <a:buNone/>
            </a:pPr>
            <a:r>
              <a:rPr lang="en-US" sz="2800" b="1" dirty="0"/>
              <a:t>Duke University School of Medicine</a:t>
            </a:r>
          </a:p>
          <a:p>
            <a:pPr marL="0" indent="0">
              <a:buNone/>
            </a:pPr>
            <a:r>
              <a:rPr lang="en-US" b="1" dirty="0"/>
              <a:t>Durham, North Carolina USA</a:t>
            </a:r>
            <a:endParaRPr lang="en-US" sz="2800" b="1" dirty="0"/>
          </a:p>
          <a:p>
            <a:pPr marL="0" indent="0">
              <a:buNone/>
            </a:pPr>
            <a:endParaRPr lang="en-US" sz="2800" b="1" dirty="0"/>
          </a:p>
          <a:p>
            <a:pPr marL="0" indent="0">
              <a:buNone/>
            </a:pPr>
            <a:endParaRPr lang="en-US" sz="2800" b="1" dirty="0"/>
          </a:p>
        </p:txBody>
      </p:sp>
      <p:sp>
        <p:nvSpPr>
          <p:cNvPr id="6" name="TextBox 5">
            <a:extLst>
              <a:ext uri="{FF2B5EF4-FFF2-40B4-BE49-F238E27FC236}">
                <a16:creationId xmlns:a16="http://schemas.microsoft.com/office/drawing/2014/main" id="{A090B0AA-594E-72D8-86A1-B40C423FE2BD}"/>
              </a:ext>
            </a:extLst>
          </p:cNvPr>
          <p:cNvSpPr txBox="1"/>
          <p:nvPr/>
        </p:nvSpPr>
        <p:spPr>
          <a:xfrm>
            <a:off x="162160" y="5592188"/>
            <a:ext cx="12020085" cy="584775"/>
          </a:xfrm>
          <a:prstGeom prst="rect">
            <a:avLst/>
          </a:prstGeom>
          <a:noFill/>
        </p:spPr>
        <p:txBody>
          <a:bodyPr wrap="none" rtlCol="0">
            <a:spAutoFit/>
          </a:bodyPr>
          <a:lstStyle/>
          <a:p>
            <a:pPr algn="ctr">
              <a:spcAft>
                <a:spcPts val="600"/>
              </a:spcAft>
            </a:pPr>
            <a:r>
              <a:rPr lang="en-US" sz="1600" b="0" i="0" u="none" strike="noStrike" spc="-50" dirty="0">
                <a:effectLst/>
                <a:latin typeface="Calibri" panose="020F0502020204030204" pitchFamily="34" charset="0"/>
              </a:rPr>
              <a:t>Davies MJ, Aroda VR, Collins BS, Gabbay RA, Green J, Maruthur NM, Rosas SE, Del Prato S, Mathieu C, Mingrone G, Rossing P, </a:t>
            </a:r>
            <a:r>
              <a:rPr lang="en-US" sz="1600" b="0" i="0" u="none" strike="noStrike" spc="-50" dirty="0" err="1">
                <a:effectLst/>
                <a:latin typeface="Calibri" panose="020F0502020204030204" pitchFamily="34" charset="0"/>
              </a:rPr>
              <a:t>Tankova</a:t>
            </a:r>
            <a:r>
              <a:rPr lang="en-US" sz="1600" b="0" i="0" u="none" strike="noStrike" spc="-50" dirty="0">
                <a:effectLst/>
                <a:latin typeface="Calibri" panose="020F0502020204030204" pitchFamily="34" charset="0"/>
              </a:rPr>
              <a:t> T, Tsapas A, Buse JB</a:t>
            </a:r>
            <a:br>
              <a:rPr lang="en-US" sz="1600" b="0" i="0" u="none" strike="noStrike" spc="-50" dirty="0">
                <a:effectLst/>
                <a:latin typeface="Calibri" panose="020F0502020204030204" pitchFamily="34" charset="0"/>
              </a:rPr>
            </a:br>
            <a:r>
              <a:rPr lang="en-US" sz="1600" b="0" i="1" u="none" strike="noStrike" spc="-50" dirty="0">
                <a:effectLst/>
                <a:latin typeface="Calibri" panose="020F0502020204030204" pitchFamily="34" charset="0"/>
              </a:rPr>
              <a:t>Diabetes Care </a:t>
            </a:r>
            <a:r>
              <a:rPr lang="en-US" sz="1600" b="0" i="0" u="none" strike="noStrike" spc="-50" dirty="0">
                <a:effectLst/>
                <a:latin typeface="Calibri" panose="020F0502020204030204" pitchFamily="34" charset="0"/>
              </a:rPr>
              <a:t>2022; https://doi.org/10.2337/dci22-0034. </a:t>
            </a:r>
            <a:r>
              <a:rPr lang="en-US" sz="1600" b="0" i="1" u="none" strike="noStrike" spc="-50" dirty="0" err="1">
                <a:effectLst/>
                <a:latin typeface="Calibri" panose="020F0502020204030204" pitchFamily="34" charset="0"/>
              </a:rPr>
              <a:t>Diabetologia</a:t>
            </a:r>
            <a:r>
              <a:rPr lang="en-US" sz="1600" b="0" i="1" u="none" strike="noStrike" spc="-50" dirty="0">
                <a:effectLst/>
                <a:latin typeface="Calibri" panose="020F0502020204030204" pitchFamily="34" charset="0"/>
              </a:rPr>
              <a:t> </a:t>
            </a:r>
            <a:r>
              <a:rPr lang="en-US" sz="1600" b="0" i="0" u="none" strike="noStrike" spc="-50" dirty="0">
                <a:effectLst/>
                <a:latin typeface="Calibri" panose="020F0502020204030204" pitchFamily="34" charset="0"/>
              </a:rPr>
              <a:t>2022; </a:t>
            </a:r>
            <a:r>
              <a:rPr lang="en-US" sz="1600" b="0" i="0" strike="noStrike" spc="-50" dirty="0">
                <a:effectLst/>
                <a:latin typeface="Calibri" panose="020F0502020204030204" pitchFamily="34" charset="0"/>
              </a:rPr>
              <a:t>https://</a:t>
            </a:r>
            <a:r>
              <a:rPr lang="en-US" sz="1600" b="0" i="0" strike="noStrike" spc="-50" dirty="0" err="1">
                <a:effectLst/>
                <a:latin typeface="Calibri" panose="020F0502020204030204" pitchFamily="34" charset="0"/>
              </a:rPr>
              <a:t>doi.org</a:t>
            </a:r>
            <a:r>
              <a:rPr lang="en-US" sz="1600" b="0" i="0" strike="noStrike" spc="-50" dirty="0">
                <a:effectLst/>
                <a:latin typeface="Calibri" panose="020F0502020204030204" pitchFamily="34" charset="0"/>
              </a:rPr>
              <a:t>/10.1007/s00125-022-05787-2.</a:t>
            </a:r>
            <a:endParaRPr lang="en-US" sz="1600" i="1" spc="-50" dirty="0"/>
          </a:p>
        </p:txBody>
      </p:sp>
    </p:spTree>
    <p:extLst>
      <p:ext uri="{BB962C8B-B14F-4D97-AF65-F5344CB8AC3E}">
        <p14:creationId xmlns:p14="http://schemas.microsoft.com/office/powerpoint/2010/main" val="1165713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Methods</a:t>
            </a:r>
          </a:p>
        </p:txBody>
      </p:sp>
      <p:sp>
        <p:nvSpPr>
          <p:cNvPr id="3" name="Content Placeholder 2"/>
          <p:cNvSpPr>
            <a:spLocks noGrp="1"/>
          </p:cNvSpPr>
          <p:nvPr>
            <p:ph idx="1"/>
          </p:nvPr>
        </p:nvSpPr>
        <p:spPr>
          <a:xfrm>
            <a:off x="509674" y="1637758"/>
            <a:ext cx="6328148" cy="4338891"/>
          </a:xfrm>
        </p:spPr>
        <p:txBody>
          <a:bodyPr>
            <a:normAutofit fontScale="85000" lnSpcReduction="10000"/>
          </a:bodyPr>
          <a:lstStyle/>
          <a:p>
            <a:pPr marL="0" indent="0">
              <a:buNone/>
            </a:pPr>
            <a:r>
              <a:rPr lang="en-GB" sz="2800" dirty="0"/>
              <a:t>Three-day meeting in January 2022, via teleconference</a:t>
            </a:r>
          </a:p>
          <a:p>
            <a:pPr marL="0" indent="0">
              <a:buNone/>
            </a:pPr>
            <a:endParaRPr lang="en-GB" sz="2800" dirty="0"/>
          </a:p>
          <a:p>
            <a:pPr marL="0" indent="0">
              <a:buNone/>
            </a:pPr>
            <a:r>
              <a:rPr lang="en-GB" sz="2800" dirty="0"/>
              <a:t>Two-day in-person meeting in April, Amsterdam</a:t>
            </a:r>
          </a:p>
          <a:p>
            <a:pPr marL="0" indent="0">
              <a:buNone/>
            </a:pPr>
            <a:endParaRPr lang="en-GB" sz="2800" dirty="0"/>
          </a:p>
          <a:p>
            <a:pPr marL="0" indent="0">
              <a:buNone/>
            </a:pPr>
            <a:r>
              <a:rPr lang="en-GB" sz="2800" dirty="0"/>
              <a:t>Teleconferences every 1-4 weeks, September 2021 to present</a:t>
            </a:r>
          </a:p>
          <a:p>
            <a:pPr marL="0" indent="0">
              <a:buNone/>
            </a:pPr>
            <a:endParaRPr lang="en-GB" sz="2800" dirty="0"/>
          </a:p>
          <a:p>
            <a:pPr marL="0" indent="0">
              <a:buNone/>
            </a:pPr>
            <a:r>
              <a:rPr lang="en-GB" sz="2800" dirty="0"/>
              <a:t>Co-chairs and 4 sets of section authors</a:t>
            </a:r>
          </a:p>
          <a:p>
            <a:pPr marL="0" indent="0">
              <a:buNone/>
            </a:pPr>
            <a:endParaRPr lang="en-GB" sz="2800" dirty="0"/>
          </a:p>
          <a:p>
            <a:pPr marL="0" indent="0">
              <a:buNone/>
            </a:pPr>
            <a:r>
              <a:rPr lang="en-GB" sz="2800" dirty="0"/>
              <a:t>Evidence review informed the content</a:t>
            </a:r>
          </a:p>
        </p:txBody>
      </p:sp>
      <p:sp>
        <p:nvSpPr>
          <p:cNvPr id="4" name="Text Placeholder 3">
            <a:extLst>
              <a:ext uri="{FF2B5EF4-FFF2-40B4-BE49-F238E27FC236}">
                <a16:creationId xmlns:a16="http://schemas.microsoft.com/office/drawing/2014/main" id="{B74D4424-8298-DC27-D5CF-B09326ECD448}"/>
              </a:ext>
            </a:extLst>
          </p:cNvPr>
          <p:cNvSpPr>
            <a:spLocks noGrp="1"/>
          </p:cNvSpPr>
          <p:nvPr>
            <p:ph type="body" sz="quarter" idx="13"/>
          </p:nvPr>
        </p:nvSpPr>
        <p:spPr>
          <a:xfrm>
            <a:off x="7365337" y="461267"/>
            <a:ext cx="4065063" cy="447049"/>
          </a:xfrm>
        </p:spPr>
        <p:txBody>
          <a:bodyPr/>
          <a:lstStyle/>
          <a:p>
            <a:pPr algn="ctr"/>
            <a:r>
              <a:rPr lang="en-GB" sz="1800" b="0" spc="0" dirty="0">
                <a:solidFill>
                  <a:schemeClr val="tx1"/>
                </a:solidFill>
              </a:rPr>
              <a:t>Teleconference Jan 2022</a:t>
            </a:r>
          </a:p>
        </p:txBody>
      </p:sp>
      <p:pic>
        <p:nvPicPr>
          <p:cNvPr id="5" name="Picture 4">
            <a:extLst>
              <a:ext uri="{FF2B5EF4-FFF2-40B4-BE49-F238E27FC236}">
                <a16:creationId xmlns:a16="http://schemas.microsoft.com/office/drawing/2014/main" id="{54859858-99D7-77C4-0FEF-9FCF7AC65C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61027" y="766233"/>
            <a:ext cx="3873681" cy="2023014"/>
          </a:xfrm>
          <a:prstGeom prst="rect">
            <a:avLst/>
          </a:prstGeom>
        </p:spPr>
      </p:pic>
      <p:grpSp>
        <p:nvGrpSpPr>
          <p:cNvPr id="6" name="Group 5">
            <a:extLst>
              <a:ext uri="{FF2B5EF4-FFF2-40B4-BE49-F238E27FC236}">
                <a16:creationId xmlns:a16="http://schemas.microsoft.com/office/drawing/2014/main" id="{9FBADC6E-4A7F-0A4D-C4C4-31768304DED9}"/>
              </a:ext>
            </a:extLst>
          </p:cNvPr>
          <p:cNvGrpSpPr/>
          <p:nvPr/>
        </p:nvGrpSpPr>
        <p:grpSpPr>
          <a:xfrm>
            <a:off x="7739313" y="3307560"/>
            <a:ext cx="3317110" cy="2839527"/>
            <a:chOff x="6814998" y="1395023"/>
            <a:chExt cx="4558055" cy="3901806"/>
          </a:xfrm>
        </p:grpSpPr>
        <p:pic>
          <p:nvPicPr>
            <p:cNvPr id="7" name="Picture 6">
              <a:extLst>
                <a:ext uri="{FF2B5EF4-FFF2-40B4-BE49-F238E27FC236}">
                  <a16:creationId xmlns:a16="http://schemas.microsoft.com/office/drawing/2014/main" id="{5FEB3ED6-797F-96AC-61E1-6B598C1134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14998" y="1395023"/>
              <a:ext cx="4558055" cy="3901806"/>
            </a:xfrm>
            <a:prstGeom prst="rect">
              <a:avLst/>
            </a:prstGeom>
          </p:spPr>
        </p:pic>
        <p:pic>
          <p:nvPicPr>
            <p:cNvPr id="8" name="Picture 7">
              <a:extLst>
                <a:ext uri="{FF2B5EF4-FFF2-40B4-BE49-F238E27FC236}">
                  <a16:creationId xmlns:a16="http://schemas.microsoft.com/office/drawing/2014/main" id="{2CFEEE73-A808-4BFD-93F3-EB7AE6D392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4998" y="3618183"/>
              <a:ext cx="890027" cy="1132382"/>
            </a:xfrm>
            <a:prstGeom prst="rect">
              <a:avLst/>
            </a:prstGeom>
          </p:spPr>
        </p:pic>
      </p:grpSp>
      <p:sp>
        <p:nvSpPr>
          <p:cNvPr id="9" name="TextBox 8">
            <a:extLst>
              <a:ext uri="{FF2B5EF4-FFF2-40B4-BE49-F238E27FC236}">
                <a16:creationId xmlns:a16="http://schemas.microsoft.com/office/drawing/2014/main" id="{7C044CCF-7D6E-A1C4-B770-55D13D4E9832}"/>
              </a:ext>
            </a:extLst>
          </p:cNvPr>
          <p:cNvSpPr txBox="1"/>
          <p:nvPr/>
        </p:nvSpPr>
        <p:spPr>
          <a:xfrm>
            <a:off x="7365337" y="2938228"/>
            <a:ext cx="4065063" cy="369332"/>
          </a:xfrm>
          <a:prstGeom prst="rect">
            <a:avLst/>
          </a:prstGeom>
          <a:noFill/>
        </p:spPr>
        <p:txBody>
          <a:bodyPr wrap="square" rtlCol="0">
            <a:spAutoFit/>
          </a:bodyPr>
          <a:lstStyle/>
          <a:p>
            <a:pPr algn="ctr"/>
            <a:r>
              <a:rPr lang="en-GB" sz="1800" b="0" dirty="0">
                <a:solidFill>
                  <a:schemeClr val="tx1"/>
                </a:solidFill>
              </a:rPr>
              <a:t> Amsterdam April 2022</a:t>
            </a:r>
            <a:endParaRPr lang="en-US" dirty="0"/>
          </a:p>
        </p:txBody>
      </p:sp>
      <p:sp>
        <p:nvSpPr>
          <p:cNvPr id="11" name="TextBox 10">
            <a:extLst>
              <a:ext uri="{FF2B5EF4-FFF2-40B4-BE49-F238E27FC236}">
                <a16:creationId xmlns:a16="http://schemas.microsoft.com/office/drawing/2014/main" id="{352EE8AA-9B58-9582-8FE2-60A260BA0D07}"/>
              </a:ext>
            </a:extLst>
          </p:cNvPr>
          <p:cNvSpPr txBox="1"/>
          <p:nvPr/>
        </p:nvSpPr>
        <p:spPr>
          <a:xfrm>
            <a:off x="2154713" y="6147087"/>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74533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le 1"/>
          <p:cNvSpPr>
            <a:spLocks noGrp="1"/>
          </p:cNvSpPr>
          <p:nvPr>
            <p:ph type="title"/>
          </p:nvPr>
        </p:nvSpPr>
        <p:spPr>
          <a:xfrm>
            <a:off x="424206" y="195446"/>
            <a:ext cx="10515600" cy="1325563"/>
          </a:xfrm>
        </p:spPr>
        <p:txBody>
          <a:bodyPr>
            <a:normAutofit/>
          </a:bodyPr>
          <a:lstStyle/>
          <a:p>
            <a:r>
              <a:rPr lang="en-US" altLang="en-US" sz="4000" dirty="0"/>
              <a:t>Disclosures of Interest</a:t>
            </a:r>
            <a:endParaRPr lang="en-GB" altLang="en-US" sz="4000" dirty="0"/>
          </a:p>
        </p:txBody>
      </p:sp>
      <p:sp>
        <p:nvSpPr>
          <p:cNvPr id="3" name="Content Placeholder 2"/>
          <p:cNvSpPr>
            <a:spLocks noGrp="1"/>
          </p:cNvSpPr>
          <p:nvPr>
            <p:ph sz="half" idx="1"/>
          </p:nvPr>
        </p:nvSpPr>
        <p:spPr>
          <a:xfrm>
            <a:off x="424206" y="1404160"/>
            <a:ext cx="11519555" cy="4351338"/>
          </a:xfrm>
        </p:spPr>
        <p:txBody>
          <a:bodyPr>
            <a:normAutofit lnSpcReduction="10000"/>
          </a:bodyPr>
          <a:lstStyle/>
          <a:p>
            <a:pPr marL="0" indent="0">
              <a:buNone/>
            </a:pPr>
            <a:r>
              <a:rPr lang="en-GB" altLang="en-US" sz="2400" b="1" dirty="0"/>
              <a:t>Apostolos Tsapas </a:t>
            </a:r>
            <a:r>
              <a:rPr lang="en-GB" altLang="en-US" sz="2400" dirty="0"/>
              <a:t>declares the following (all fees paid to &amp; handled by his institution): </a:t>
            </a:r>
          </a:p>
          <a:p>
            <a:pPr marL="0" indent="0">
              <a:buNone/>
            </a:pPr>
            <a:r>
              <a:rPr lang="en-GB" altLang="en-US" sz="2400" b="1" dirty="0"/>
              <a:t>Consultancy and/or speaker’s fees: </a:t>
            </a:r>
            <a:r>
              <a:rPr lang="en-GB" altLang="en-US" sz="2400" dirty="0"/>
              <a:t>Boehringer Ingelheim, Eli Lilly and Novo Nordisk</a:t>
            </a:r>
          </a:p>
          <a:p>
            <a:pPr marL="0" indent="0">
              <a:buNone/>
            </a:pPr>
            <a:r>
              <a:rPr lang="en-GB" altLang="en-US" sz="2400" b="1" dirty="0"/>
              <a:t>Research grants: </a:t>
            </a:r>
            <a:r>
              <a:rPr lang="en-GB" altLang="en-US" sz="2400" dirty="0"/>
              <a:t>Boehringer Ingelheim, Eli Lilly and Novo Nordisk</a:t>
            </a:r>
          </a:p>
          <a:p>
            <a:pPr marL="0" indent="0">
              <a:buNone/>
            </a:pPr>
            <a:r>
              <a:rPr lang="en-GB" altLang="en-US" sz="2400" b="1" dirty="0"/>
              <a:t>Stocks / Shareholder / Employee: </a:t>
            </a:r>
            <a:r>
              <a:rPr lang="en-GB" altLang="en-US" sz="2400" dirty="0"/>
              <a:t>None</a:t>
            </a:r>
          </a:p>
          <a:p>
            <a:pPr marL="0" indent="0">
              <a:buNone/>
            </a:pPr>
            <a:endParaRPr lang="en-GB" altLang="en-US" sz="2400" dirty="0"/>
          </a:p>
          <a:p>
            <a:pPr marL="0" indent="0">
              <a:buNone/>
            </a:pPr>
            <a:r>
              <a:rPr lang="en-GB" altLang="en-US" sz="2400" b="1" dirty="0"/>
              <a:t>Jennifer Green </a:t>
            </a:r>
            <a:r>
              <a:rPr lang="en-GB" altLang="en-US" sz="2400" dirty="0"/>
              <a:t>declares the following:</a:t>
            </a:r>
          </a:p>
          <a:p>
            <a:pPr marL="0" indent="0">
              <a:buNone/>
            </a:pPr>
            <a:r>
              <a:rPr lang="en-GB" altLang="en-US" sz="2400" b="1" dirty="0"/>
              <a:t>Consultant: </a:t>
            </a:r>
            <a:r>
              <a:rPr lang="en-GB" altLang="en-US" sz="2400" dirty="0"/>
              <a:t>AstraZeneca, Bayer AG, Boehringer Ingelheim International GmbH, Hawthorne Effect, Lexicon Pharmaceuticals, Inc., Lilly, Novo Nordisk, </a:t>
            </a:r>
            <a:r>
              <a:rPr lang="en-GB" altLang="en-US" sz="2400" dirty="0" err="1"/>
              <a:t>Omada</a:t>
            </a:r>
            <a:r>
              <a:rPr lang="en-GB" altLang="en-US" sz="2400" dirty="0"/>
              <a:t> Health, Inc., Pfizer Inc., Sanofi</a:t>
            </a:r>
          </a:p>
          <a:p>
            <a:pPr marL="0" indent="0">
              <a:buNone/>
            </a:pPr>
            <a:r>
              <a:rPr lang="en-GB" altLang="en-US" sz="2400" b="1" dirty="0"/>
              <a:t>Research Support: </a:t>
            </a:r>
            <a:r>
              <a:rPr lang="en-GB" altLang="en-US" sz="2400" dirty="0"/>
              <a:t>Boehringer Ingelheim International GmbH, Lexicon Pharmaceuticals, Inc., Lilly, Merck &amp;amp; Co., Inc., Roche Diabetes Care, Sanofi</a:t>
            </a:r>
          </a:p>
          <a:p>
            <a:pPr marL="0" indent="0">
              <a:buNone/>
            </a:pPr>
            <a:endParaRPr lang="en-GB" altLang="en-US" sz="2400" dirty="0"/>
          </a:p>
          <a:p>
            <a:pPr marL="0" indent="0">
              <a:buNone/>
            </a:pPr>
            <a:endParaRPr lang="en-GB" altLang="en-US" sz="2400" dirty="0"/>
          </a:p>
          <a:p>
            <a:pPr marL="0" indent="0">
              <a:buNone/>
            </a:pPr>
            <a:endParaRPr lang="en-GB" altLang="en-US" sz="2400" dirty="0"/>
          </a:p>
          <a:p>
            <a:pPr marL="0" indent="0">
              <a:buNone/>
            </a:pPr>
            <a:endParaRPr lang="en-GB" altLang="en-US" sz="2400" dirty="0"/>
          </a:p>
          <a:p>
            <a:pPr marL="0" indent="0">
              <a:buNone/>
            </a:pPr>
            <a:endParaRPr lang="en-GB" altLang="en-US" sz="2400" dirty="0"/>
          </a:p>
        </p:txBody>
      </p:sp>
      <p:sp>
        <p:nvSpPr>
          <p:cNvPr id="4" name="TextBox 3">
            <a:extLst>
              <a:ext uri="{FF2B5EF4-FFF2-40B4-BE49-F238E27FC236}">
                <a16:creationId xmlns:a16="http://schemas.microsoft.com/office/drawing/2014/main" id="{1D8182D6-7B4B-76FE-5926-0AFD8DA02432}"/>
              </a:ext>
            </a:extLst>
          </p:cNvPr>
          <p:cNvSpPr txBox="1"/>
          <p:nvPr/>
        </p:nvSpPr>
        <p:spPr>
          <a:xfrm>
            <a:off x="5989240" y="6280972"/>
            <a:ext cx="213520" cy="230832"/>
          </a:xfrm>
          <a:prstGeom prst="rect">
            <a:avLst/>
          </a:prstGeom>
          <a:noFill/>
        </p:spPr>
        <p:txBody>
          <a:bodyPr wrap="none" rtlCol="0">
            <a:spAutoFit/>
          </a:bodyPr>
          <a:lstStyle/>
          <a:p>
            <a:pPr algn="ctr">
              <a:spcAft>
                <a:spcPts val="600"/>
              </a:spcAft>
            </a:pPr>
            <a:r>
              <a:rPr lang="en-US" sz="900" b="0" i="0" strike="noStrike" dirty="0">
                <a:effectLst/>
                <a:latin typeface="Calibri" panose="020F0502020204030204" pitchFamily="34" charset="0"/>
              </a:rPr>
              <a:t>.</a:t>
            </a:r>
            <a:endParaRPr lang="en-US" sz="900" i="1" dirty="0"/>
          </a:p>
        </p:txBody>
      </p:sp>
    </p:spTree>
    <p:extLst>
      <p:ext uri="{BB962C8B-B14F-4D97-AF65-F5344CB8AC3E}">
        <p14:creationId xmlns:p14="http://schemas.microsoft.com/office/powerpoint/2010/main" val="3794898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descr="Diagram&#10;&#10;Description automatically generated">
            <a:extLst>
              <a:ext uri="{FF2B5EF4-FFF2-40B4-BE49-F238E27FC236}">
                <a16:creationId xmlns:a16="http://schemas.microsoft.com/office/drawing/2014/main" id="{A5E07454-4EA9-BAF9-CE50-6BDD70692C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12192002" cy="6857999"/>
          </a:xfrm>
          <a:prstGeom prst="rect">
            <a:avLst/>
          </a:prstGeom>
        </p:spPr>
      </p:pic>
      <p:pic>
        <p:nvPicPr>
          <p:cNvPr id="2" name="Picture 1" descr="Text&#10;&#10;Description automatically generated">
            <a:extLst>
              <a:ext uri="{FF2B5EF4-FFF2-40B4-BE49-F238E27FC236}">
                <a16:creationId xmlns:a16="http://schemas.microsoft.com/office/drawing/2014/main" id="{92EA8BF2-65A3-9524-8F5C-F73770D2A3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2" cy="6857999"/>
          </a:xfrm>
          <a:prstGeom prst="rect">
            <a:avLst/>
          </a:prstGeom>
        </p:spPr>
      </p:pic>
      <p:pic>
        <p:nvPicPr>
          <p:cNvPr id="47" name="Picture 46" descr="Text&#10;&#10;Description automatically generated">
            <a:extLst>
              <a:ext uri="{FF2B5EF4-FFF2-40B4-BE49-F238E27FC236}">
                <a16:creationId xmlns:a16="http://schemas.microsoft.com/office/drawing/2014/main" id="{8FE1CCC3-5C06-F559-7056-FAA7059F4A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
            <a:ext cx="12192002" cy="6857999"/>
          </a:xfrm>
          <a:prstGeom prst="rect">
            <a:avLst/>
          </a:prstGeom>
        </p:spPr>
      </p:pic>
      <p:sp>
        <p:nvSpPr>
          <p:cNvPr id="4" name="TextBox 3">
            <a:extLst>
              <a:ext uri="{FF2B5EF4-FFF2-40B4-BE49-F238E27FC236}">
                <a16:creationId xmlns:a16="http://schemas.microsoft.com/office/drawing/2014/main" id="{E0393805-2A8E-5915-B3C2-22C264C7A789}"/>
              </a:ext>
            </a:extLst>
          </p:cNvPr>
          <p:cNvSpPr txBox="1"/>
          <p:nvPr/>
        </p:nvSpPr>
        <p:spPr>
          <a:xfrm>
            <a:off x="2411888" y="6142419"/>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1307056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E7E26-792B-93E4-19C8-A052613ED783}"/>
              </a:ext>
            </a:extLst>
          </p:cNvPr>
          <p:cNvSpPr>
            <a:spLocks noGrp="1"/>
          </p:cNvSpPr>
          <p:nvPr>
            <p:ph type="title"/>
          </p:nvPr>
        </p:nvSpPr>
        <p:spPr>
          <a:xfrm>
            <a:off x="733425" y="207696"/>
            <a:ext cx="10515600" cy="1325563"/>
          </a:xfrm>
        </p:spPr>
        <p:txBody>
          <a:bodyPr>
            <a:normAutofit/>
          </a:bodyPr>
          <a:lstStyle/>
          <a:p>
            <a:r>
              <a:rPr lang="en-GR" sz="4000" dirty="0"/>
              <a:t>New evidence accrued after the last consensus update</a:t>
            </a:r>
          </a:p>
        </p:txBody>
      </p:sp>
      <p:sp>
        <p:nvSpPr>
          <p:cNvPr id="3" name="Content Placeholder 2">
            <a:extLst>
              <a:ext uri="{FF2B5EF4-FFF2-40B4-BE49-F238E27FC236}">
                <a16:creationId xmlns:a16="http://schemas.microsoft.com/office/drawing/2014/main" id="{054CD76F-303A-3CD4-A9D2-DC2496FDD4AA}"/>
              </a:ext>
            </a:extLst>
          </p:cNvPr>
          <p:cNvSpPr>
            <a:spLocks noGrp="1"/>
          </p:cNvSpPr>
          <p:nvPr>
            <p:ph sz="half" idx="1"/>
          </p:nvPr>
        </p:nvSpPr>
        <p:spPr>
          <a:xfrm>
            <a:off x="838199" y="1825625"/>
            <a:ext cx="10699680" cy="4351338"/>
          </a:xfrm>
        </p:spPr>
        <p:txBody>
          <a:bodyPr>
            <a:normAutofit/>
          </a:bodyPr>
          <a:lstStyle/>
          <a:p>
            <a:r>
              <a:rPr lang="en-GR" dirty="0"/>
              <a:t>Primary evidence</a:t>
            </a:r>
          </a:p>
          <a:p>
            <a:pPr lvl="1"/>
            <a:r>
              <a:rPr lang="en-GR" dirty="0"/>
              <a:t>Cardiovascular outcomes trials (AMPLITUDE-O, VERTIS CV, FREEDOM CVO)</a:t>
            </a:r>
          </a:p>
          <a:p>
            <a:pPr lvl="1"/>
            <a:r>
              <a:rPr lang="en-GR" dirty="0"/>
              <a:t>Heart failure trials (</a:t>
            </a:r>
            <a:r>
              <a:rPr lang="en-GB" dirty="0"/>
              <a:t>DAPA HF, SOLOIST-WHF, EMPEROR-Reduced, EMPEROR-Preserved</a:t>
            </a:r>
            <a:r>
              <a:rPr lang="en-GR" dirty="0"/>
              <a:t>)</a:t>
            </a:r>
          </a:p>
          <a:p>
            <a:pPr lvl="1"/>
            <a:r>
              <a:rPr lang="en-GR" dirty="0"/>
              <a:t>Renal outcomes trials (</a:t>
            </a:r>
            <a:r>
              <a:rPr lang="en-GB" dirty="0"/>
              <a:t>DAPA CKD, SCORED</a:t>
            </a:r>
            <a:r>
              <a:rPr lang="en-GR" dirty="0"/>
              <a:t>)</a:t>
            </a:r>
          </a:p>
          <a:p>
            <a:endParaRPr lang="en-GR" dirty="0"/>
          </a:p>
          <a:p>
            <a:r>
              <a:rPr lang="en-GR" dirty="0"/>
              <a:t>Secondary evidence</a:t>
            </a:r>
          </a:p>
          <a:p>
            <a:pPr lvl="1"/>
            <a:r>
              <a:rPr lang="en-GR" dirty="0"/>
              <a:t>Pairwise meta-analyses &amp; syntheses of subgroup analyses (McGuire 2020, Sattar 2021, Neuen 2019, Neuen 2020, Tsapas 2021)</a:t>
            </a:r>
          </a:p>
          <a:p>
            <a:pPr lvl="1"/>
            <a:r>
              <a:rPr lang="en-GR" dirty="0"/>
              <a:t>Comparative effectiveness network meta-analyses (Tsapas 2020, Palmer 2021)</a:t>
            </a:r>
          </a:p>
        </p:txBody>
      </p:sp>
      <p:sp>
        <p:nvSpPr>
          <p:cNvPr id="5" name="TextBox 4">
            <a:extLst>
              <a:ext uri="{FF2B5EF4-FFF2-40B4-BE49-F238E27FC236}">
                <a16:creationId xmlns:a16="http://schemas.microsoft.com/office/drawing/2014/main" id="{391E860A-B525-0993-9B9A-B8063197D6D5}"/>
              </a:ext>
            </a:extLst>
          </p:cNvPr>
          <p:cNvSpPr txBox="1"/>
          <p:nvPr/>
        </p:nvSpPr>
        <p:spPr>
          <a:xfrm>
            <a:off x="2269013" y="6230802"/>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314898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4D546-E630-4EFE-7191-87CDB1629B92}"/>
              </a:ext>
            </a:extLst>
          </p:cNvPr>
          <p:cNvSpPr>
            <a:spLocks noGrp="1"/>
          </p:cNvSpPr>
          <p:nvPr>
            <p:ph type="title"/>
          </p:nvPr>
        </p:nvSpPr>
        <p:spPr>
          <a:xfrm>
            <a:off x="409575" y="-84395"/>
            <a:ext cx="10515600" cy="1325563"/>
          </a:xfrm>
        </p:spPr>
        <p:txBody>
          <a:bodyPr>
            <a:normAutofit/>
          </a:bodyPr>
          <a:lstStyle/>
          <a:p>
            <a:r>
              <a:rPr lang="en-GR" sz="4000" dirty="0"/>
              <a:t>Interpretation of syntheses of subgroup analyses</a:t>
            </a:r>
          </a:p>
        </p:txBody>
      </p:sp>
      <p:pic>
        <p:nvPicPr>
          <p:cNvPr id="4" name="Picture 5" descr="Graphical user interface, text, application, email&#10;&#10;Description automatically generated">
            <a:extLst>
              <a:ext uri="{FF2B5EF4-FFF2-40B4-BE49-F238E27FC236}">
                <a16:creationId xmlns:a16="http://schemas.microsoft.com/office/drawing/2014/main" id="{F5A6948B-A343-3B6B-4E8C-492DF883BA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458" y="1226868"/>
            <a:ext cx="4800753" cy="3278725"/>
          </a:xfrm>
          <a:prstGeom prst="rect">
            <a:avLst/>
          </a:prstGeom>
        </p:spPr>
      </p:pic>
      <p:pic>
        <p:nvPicPr>
          <p:cNvPr id="5" name="Picture 4" descr="Text&#10;&#10;Description automatically generated">
            <a:extLst>
              <a:ext uri="{FF2B5EF4-FFF2-40B4-BE49-F238E27FC236}">
                <a16:creationId xmlns:a16="http://schemas.microsoft.com/office/drawing/2014/main" id="{D0F88508-D6EC-2B1D-DC3A-9D14BAC46CE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5458" y="4304448"/>
            <a:ext cx="5372105" cy="2048043"/>
          </a:xfrm>
          <a:prstGeom prst="rect">
            <a:avLst/>
          </a:prstGeom>
        </p:spPr>
      </p:pic>
      <p:sp>
        <p:nvSpPr>
          <p:cNvPr id="6" name="Θέση κειμένου 3">
            <a:extLst>
              <a:ext uri="{FF2B5EF4-FFF2-40B4-BE49-F238E27FC236}">
                <a16:creationId xmlns:a16="http://schemas.microsoft.com/office/drawing/2014/main" id="{AA9A2AF2-1EE5-A110-4FB8-971BFDDA3D26}"/>
              </a:ext>
            </a:extLst>
          </p:cNvPr>
          <p:cNvSpPr txBox="1">
            <a:spLocks/>
          </p:cNvSpPr>
          <p:nvPr/>
        </p:nvSpPr>
        <p:spPr>
          <a:xfrm>
            <a:off x="2338328" y="6352491"/>
            <a:ext cx="3149802" cy="383500"/>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dirty="0">
                <a:ln>
                  <a:noFill/>
                </a:ln>
                <a:solidFill>
                  <a:prstClr val="black"/>
                </a:solidFill>
                <a:effectLst/>
                <a:uLnTx/>
                <a:uFillTx/>
                <a:latin typeface="Calibri"/>
                <a:ea typeface="+mn-ea"/>
                <a:cs typeface="+mn-cs"/>
              </a:rPr>
              <a:t>JAMA 2014;311(4):405-11</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dirty="0">
                <a:ln>
                  <a:noFill/>
                </a:ln>
                <a:solidFill>
                  <a:prstClr val="black"/>
                </a:solidFill>
                <a:effectLst/>
                <a:uLnTx/>
                <a:uFillTx/>
                <a:latin typeface="Calibri"/>
                <a:ea typeface="+mn-ea"/>
                <a:cs typeface="+mn-cs"/>
              </a:rPr>
              <a:t>CMAJ 2020;192(32):E901-E906</a:t>
            </a:r>
          </a:p>
        </p:txBody>
      </p:sp>
      <p:pic>
        <p:nvPicPr>
          <p:cNvPr id="7" name="Εικόνα 4">
            <a:extLst>
              <a:ext uri="{FF2B5EF4-FFF2-40B4-BE49-F238E27FC236}">
                <a16:creationId xmlns:a16="http://schemas.microsoft.com/office/drawing/2014/main" id="{77FEDAAE-54BC-71E9-A3ED-5AF91F723394}"/>
              </a:ext>
            </a:extLst>
          </p:cNvPr>
          <p:cNvPicPr>
            <a:picLocks noChangeAspect="1"/>
          </p:cNvPicPr>
          <p:nvPr/>
        </p:nvPicPr>
        <p:blipFill>
          <a:blip r:embed="rId5"/>
          <a:stretch>
            <a:fillRect/>
          </a:stretch>
        </p:blipFill>
        <p:spPr>
          <a:xfrm>
            <a:off x="5488130" y="1241168"/>
            <a:ext cx="6614786" cy="4087302"/>
          </a:xfrm>
          <a:prstGeom prst="rect">
            <a:avLst/>
          </a:prstGeom>
        </p:spPr>
      </p:pic>
      <p:sp>
        <p:nvSpPr>
          <p:cNvPr id="8" name="TextBox 7">
            <a:extLst>
              <a:ext uri="{FF2B5EF4-FFF2-40B4-BE49-F238E27FC236}">
                <a16:creationId xmlns:a16="http://schemas.microsoft.com/office/drawing/2014/main" id="{D93C50C7-3325-55F9-F34E-1C7142BC0371}"/>
              </a:ext>
            </a:extLst>
          </p:cNvPr>
          <p:cNvSpPr txBox="1"/>
          <p:nvPr/>
        </p:nvSpPr>
        <p:spPr>
          <a:xfrm>
            <a:off x="5989240" y="6280972"/>
            <a:ext cx="213520" cy="230832"/>
          </a:xfrm>
          <a:prstGeom prst="rect">
            <a:avLst/>
          </a:prstGeom>
          <a:noFill/>
        </p:spPr>
        <p:txBody>
          <a:bodyPr wrap="none" rtlCol="0">
            <a:spAutoFit/>
          </a:bodyPr>
          <a:lstStyle/>
          <a:p>
            <a:pPr algn="ctr">
              <a:spcAft>
                <a:spcPts val="600"/>
              </a:spcAft>
            </a:pPr>
            <a:r>
              <a:rPr lang="en-US" sz="900" b="0" i="0" strike="noStrike" dirty="0">
                <a:effectLst/>
                <a:latin typeface="Calibri" panose="020F0502020204030204" pitchFamily="34" charset="0"/>
              </a:rPr>
              <a:t>.</a:t>
            </a:r>
            <a:endParaRPr lang="en-US" sz="900" i="1" dirty="0"/>
          </a:p>
        </p:txBody>
      </p:sp>
    </p:spTree>
    <p:extLst>
      <p:ext uri="{BB962C8B-B14F-4D97-AF65-F5344CB8AC3E}">
        <p14:creationId xmlns:p14="http://schemas.microsoft.com/office/powerpoint/2010/main" val="15478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Text&#10;&#10;Description automatically generated">
            <a:extLst>
              <a:ext uri="{FF2B5EF4-FFF2-40B4-BE49-F238E27FC236}">
                <a16:creationId xmlns:a16="http://schemas.microsoft.com/office/drawing/2014/main" id="{94E3F233-FFA5-B892-CB47-999B996095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2" name="Picture 21" descr="Text&#10;&#10;Description automatically generated">
            <a:extLst>
              <a:ext uri="{FF2B5EF4-FFF2-40B4-BE49-F238E27FC236}">
                <a16:creationId xmlns:a16="http://schemas.microsoft.com/office/drawing/2014/main" id="{1456A7C6-7A66-002C-7523-C6E97D2425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39238CD3-D98F-638E-927E-94E52CC505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18168" y="0"/>
            <a:ext cx="12192000" cy="6858000"/>
          </a:xfrm>
          <a:prstGeom prst="rect">
            <a:avLst/>
          </a:prstGeom>
        </p:spPr>
      </p:pic>
      <p:pic>
        <p:nvPicPr>
          <p:cNvPr id="26" name="Picture 25" descr="A picture containing graphical user interface&#10;&#10;Description automatically generated">
            <a:extLst>
              <a:ext uri="{FF2B5EF4-FFF2-40B4-BE49-F238E27FC236}">
                <a16:creationId xmlns:a16="http://schemas.microsoft.com/office/drawing/2014/main" id="{9B67D5FA-A614-EDB3-AD4C-9AB1B63081B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18168" y="0"/>
            <a:ext cx="12192000" cy="6858000"/>
          </a:xfrm>
          <a:prstGeom prst="rect">
            <a:avLst/>
          </a:prstGeom>
        </p:spPr>
      </p:pic>
      <p:sp>
        <p:nvSpPr>
          <p:cNvPr id="3" name="TextBox 2">
            <a:extLst>
              <a:ext uri="{FF2B5EF4-FFF2-40B4-BE49-F238E27FC236}">
                <a16:creationId xmlns:a16="http://schemas.microsoft.com/office/drawing/2014/main" id="{B4C5F8C0-3F94-032D-8BB7-250F167BF5F0}"/>
              </a:ext>
            </a:extLst>
          </p:cNvPr>
          <p:cNvSpPr txBox="1"/>
          <p:nvPr/>
        </p:nvSpPr>
        <p:spPr>
          <a:xfrm>
            <a:off x="1571625" y="6280972"/>
            <a:ext cx="7741763" cy="692497"/>
          </a:xfrm>
          <a:prstGeom prst="rect">
            <a:avLst/>
          </a:prstGeom>
          <a:noFill/>
        </p:spPr>
        <p:txBody>
          <a:bodyPr wrap="squar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a:p>
            <a:pPr algn="ctr">
              <a:spcAft>
                <a:spcPts val="600"/>
              </a:spcAft>
            </a:pPr>
            <a:r>
              <a:rPr lang="en-US" sz="900" b="0" i="0" strike="noStrike" dirty="0">
                <a:effectLst/>
                <a:latin typeface="Calibri" panose="020F0502020204030204" pitchFamily="34" charset="0"/>
              </a:rPr>
              <a:t>.</a:t>
            </a:r>
            <a:endParaRPr lang="en-US" sz="900" i="1" dirty="0"/>
          </a:p>
        </p:txBody>
      </p:sp>
    </p:spTree>
    <p:extLst>
      <p:ext uri="{BB962C8B-B14F-4D97-AF65-F5344CB8AC3E}">
        <p14:creationId xmlns:p14="http://schemas.microsoft.com/office/powerpoint/2010/main" val="695966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914854-DBE9-41CC-3023-23D9E5B850B7}"/>
              </a:ext>
            </a:extLst>
          </p:cNvPr>
          <p:cNvSpPr>
            <a:spLocks noGrp="1"/>
          </p:cNvSpPr>
          <p:nvPr>
            <p:ph type="title"/>
          </p:nvPr>
        </p:nvSpPr>
        <p:spPr>
          <a:xfrm>
            <a:off x="151973" y="194086"/>
            <a:ext cx="11935523" cy="1325563"/>
          </a:xfrm>
        </p:spPr>
        <p:txBody>
          <a:bodyPr>
            <a:normAutofit/>
          </a:bodyPr>
          <a:lstStyle/>
          <a:p>
            <a:r>
              <a:rPr lang="en-GR" sz="4000" dirty="0"/>
              <a:t>Choosing </a:t>
            </a:r>
            <a:r>
              <a:rPr lang="en-GB" sz="4000" dirty="0"/>
              <a:t>glucose-lowering </a:t>
            </a:r>
            <a:r>
              <a:rPr lang="en-GR" sz="4000" dirty="0"/>
              <a:t>medication in people with CVD</a:t>
            </a:r>
          </a:p>
        </p:txBody>
      </p:sp>
      <p:sp>
        <p:nvSpPr>
          <p:cNvPr id="2" name="TextBox 1">
            <a:extLst>
              <a:ext uri="{FF2B5EF4-FFF2-40B4-BE49-F238E27FC236}">
                <a16:creationId xmlns:a16="http://schemas.microsoft.com/office/drawing/2014/main" id="{61D32369-D297-48E5-AF00-985C0C0F99D4}"/>
              </a:ext>
            </a:extLst>
          </p:cNvPr>
          <p:cNvSpPr txBox="1"/>
          <p:nvPr/>
        </p:nvSpPr>
        <p:spPr>
          <a:xfrm>
            <a:off x="3487918" y="5938887"/>
            <a:ext cx="45899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ASCVD = atherosclerotic cardiovascular disease</a:t>
            </a:r>
          </a:p>
        </p:txBody>
      </p:sp>
      <p:pic>
        <p:nvPicPr>
          <p:cNvPr id="3" name="Picture 2" descr="A picture containing text&#10;&#10;Description automatically generated">
            <a:extLst>
              <a:ext uri="{FF2B5EF4-FFF2-40B4-BE49-F238E27FC236}">
                <a16:creationId xmlns:a16="http://schemas.microsoft.com/office/drawing/2014/main" id="{E827344F-6721-44EE-7BA8-054AC2CBE9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43993" y="1690692"/>
            <a:ext cx="4704014" cy="3629620"/>
          </a:xfrm>
          <a:prstGeom prst="rect">
            <a:avLst/>
          </a:prstGeom>
        </p:spPr>
      </p:pic>
      <p:sp>
        <p:nvSpPr>
          <p:cNvPr id="6" name="TextBox 5">
            <a:extLst>
              <a:ext uri="{FF2B5EF4-FFF2-40B4-BE49-F238E27FC236}">
                <a16:creationId xmlns:a16="http://schemas.microsoft.com/office/drawing/2014/main" id="{EACF9A67-522D-0FC7-005C-C72B92DA8308}"/>
              </a:ext>
            </a:extLst>
          </p:cNvPr>
          <p:cNvSpPr txBox="1"/>
          <p:nvPr/>
        </p:nvSpPr>
        <p:spPr>
          <a:xfrm>
            <a:off x="2249963" y="6208579"/>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189181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13B13-7120-B744-9C7A-6A808E9C06BB}"/>
              </a:ext>
            </a:extLst>
          </p:cNvPr>
          <p:cNvSpPr>
            <a:spLocks noGrp="1"/>
          </p:cNvSpPr>
          <p:nvPr>
            <p:ph type="title"/>
          </p:nvPr>
        </p:nvSpPr>
        <p:spPr>
          <a:xfrm>
            <a:off x="838198" y="18255"/>
            <a:ext cx="10515600" cy="1325563"/>
          </a:xfrm>
        </p:spPr>
        <p:txBody>
          <a:bodyPr>
            <a:normAutofit/>
          </a:bodyPr>
          <a:lstStyle/>
          <a:p>
            <a:r>
              <a:rPr lang="en-US" sz="4000" dirty="0"/>
              <a:t>Consensus recommendations</a:t>
            </a:r>
          </a:p>
        </p:txBody>
      </p:sp>
      <p:sp>
        <p:nvSpPr>
          <p:cNvPr id="3" name="Content Placeholder 2">
            <a:extLst>
              <a:ext uri="{FF2B5EF4-FFF2-40B4-BE49-F238E27FC236}">
                <a16:creationId xmlns:a16="http://schemas.microsoft.com/office/drawing/2014/main" id="{8115318A-0F9C-D64A-A9FD-CEF89F23F79B}"/>
              </a:ext>
            </a:extLst>
          </p:cNvPr>
          <p:cNvSpPr>
            <a:spLocks noGrp="1"/>
          </p:cNvSpPr>
          <p:nvPr>
            <p:ph sz="half" idx="1"/>
          </p:nvPr>
        </p:nvSpPr>
        <p:spPr/>
        <p:txBody>
          <a:bodyPr>
            <a:normAutofit/>
          </a:bodyPr>
          <a:lstStyle/>
          <a:p>
            <a:pPr lvl="0"/>
            <a:r>
              <a:rPr lang="en-US" dirty="0"/>
              <a:t>In people with established CVD, a GLP-1RA with proven benefit should be used to reduce MACE or an SGLT2i with proven benefit should be used to reduce MACE and HF and improve kidney outcomes. </a:t>
            </a:r>
            <a:endParaRPr lang="en-GR" dirty="0"/>
          </a:p>
        </p:txBody>
      </p:sp>
      <p:sp>
        <p:nvSpPr>
          <p:cNvPr id="4" name="TextBox 3">
            <a:extLst>
              <a:ext uri="{FF2B5EF4-FFF2-40B4-BE49-F238E27FC236}">
                <a16:creationId xmlns:a16="http://schemas.microsoft.com/office/drawing/2014/main" id="{0E9AC1F5-849C-4872-8DAD-193F9474BDFC}"/>
              </a:ext>
            </a:extLst>
          </p:cNvPr>
          <p:cNvSpPr txBox="1"/>
          <p:nvPr/>
        </p:nvSpPr>
        <p:spPr>
          <a:xfrm>
            <a:off x="1442301" y="5307291"/>
            <a:ext cx="43728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MACE = major adverse cardiovascular events</a:t>
            </a:r>
          </a:p>
        </p:txBody>
      </p:sp>
      <p:sp>
        <p:nvSpPr>
          <p:cNvPr id="6" name="TextBox 5">
            <a:extLst>
              <a:ext uri="{FF2B5EF4-FFF2-40B4-BE49-F238E27FC236}">
                <a16:creationId xmlns:a16="http://schemas.microsoft.com/office/drawing/2014/main" id="{93188326-196B-3719-8A51-124B7446BD36}"/>
              </a:ext>
            </a:extLst>
          </p:cNvPr>
          <p:cNvSpPr txBox="1"/>
          <p:nvPr/>
        </p:nvSpPr>
        <p:spPr>
          <a:xfrm>
            <a:off x="2230913" y="6188606"/>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21497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13B13-7120-B744-9C7A-6A808E9C06BB}"/>
              </a:ext>
            </a:extLst>
          </p:cNvPr>
          <p:cNvSpPr>
            <a:spLocks noGrp="1"/>
          </p:cNvSpPr>
          <p:nvPr>
            <p:ph type="title"/>
          </p:nvPr>
        </p:nvSpPr>
        <p:spPr>
          <a:xfrm>
            <a:off x="838199" y="0"/>
            <a:ext cx="10515600" cy="1325563"/>
          </a:xfrm>
        </p:spPr>
        <p:txBody>
          <a:bodyPr>
            <a:normAutofit/>
          </a:bodyPr>
          <a:lstStyle/>
          <a:p>
            <a:r>
              <a:rPr lang="en-US" sz="4000" dirty="0"/>
              <a:t>Consensus recommendations</a:t>
            </a:r>
          </a:p>
        </p:txBody>
      </p:sp>
      <p:sp>
        <p:nvSpPr>
          <p:cNvPr id="3" name="Content Placeholder 2">
            <a:extLst>
              <a:ext uri="{FF2B5EF4-FFF2-40B4-BE49-F238E27FC236}">
                <a16:creationId xmlns:a16="http://schemas.microsoft.com/office/drawing/2014/main" id="{8115318A-0F9C-D64A-A9FD-CEF89F23F79B}"/>
              </a:ext>
            </a:extLst>
          </p:cNvPr>
          <p:cNvSpPr>
            <a:spLocks noGrp="1"/>
          </p:cNvSpPr>
          <p:nvPr>
            <p:ph sz="half" idx="1"/>
          </p:nvPr>
        </p:nvSpPr>
        <p:spPr/>
        <p:txBody>
          <a:bodyPr>
            <a:normAutofit/>
          </a:bodyPr>
          <a:lstStyle/>
          <a:p>
            <a:pPr lvl="0"/>
            <a:r>
              <a:rPr lang="en-US" dirty="0">
                <a:solidFill>
                  <a:schemeClr val="bg1">
                    <a:lumMod val="85000"/>
                  </a:schemeClr>
                </a:solidFill>
              </a:rPr>
              <a:t>In people with established CVD, a GLP-1RA with proven benefit should be used to reduce MACE or an SGLT2i with proven benefit should be used to reduce MACE and HF and improve kidney outcomes. </a:t>
            </a:r>
            <a:endParaRPr lang="en-GR" dirty="0">
              <a:solidFill>
                <a:schemeClr val="bg1">
                  <a:lumMod val="85000"/>
                </a:schemeClr>
              </a:solidFill>
            </a:endParaRPr>
          </a:p>
          <a:p>
            <a:r>
              <a:rPr lang="en-US" dirty="0"/>
              <a:t>In people without established CVD but with multiple cardiovascular risk factors (such as age ≥55, obesity, hypertension, smoking, </a:t>
            </a:r>
            <a:r>
              <a:rPr lang="en-US" dirty="0" err="1"/>
              <a:t>dyslipidaemia</a:t>
            </a:r>
            <a:r>
              <a:rPr lang="en-US" dirty="0"/>
              <a:t>, or albuminuria), a GLP-1RA with proven benefit could be used to reduce MACE or an SGLT2i with proven benefit could be used to reduce MACE and heart failure and improve kidney outcomes.</a:t>
            </a:r>
            <a:endParaRPr lang="en-GR" dirty="0"/>
          </a:p>
        </p:txBody>
      </p:sp>
      <p:sp>
        <p:nvSpPr>
          <p:cNvPr id="5" name="TextBox 4">
            <a:extLst>
              <a:ext uri="{FF2B5EF4-FFF2-40B4-BE49-F238E27FC236}">
                <a16:creationId xmlns:a16="http://schemas.microsoft.com/office/drawing/2014/main" id="{C3839DCE-6D79-288B-5FB3-F2E6FC85EC7C}"/>
              </a:ext>
            </a:extLst>
          </p:cNvPr>
          <p:cNvSpPr txBox="1"/>
          <p:nvPr/>
        </p:nvSpPr>
        <p:spPr>
          <a:xfrm>
            <a:off x="2364263" y="6199971"/>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324527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EB1D11-DAE4-2279-6032-98F4857A2C3E}"/>
              </a:ext>
            </a:extLst>
          </p:cNvPr>
          <p:cNvSpPr>
            <a:spLocks noGrp="1"/>
          </p:cNvSpPr>
          <p:nvPr>
            <p:ph type="title"/>
          </p:nvPr>
        </p:nvSpPr>
        <p:spPr>
          <a:xfrm>
            <a:off x="733425" y="122009"/>
            <a:ext cx="10915650" cy="892171"/>
          </a:xfrm>
        </p:spPr>
        <p:txBody>
          <a:bodyPr>
            <a:noAutofit/>
          </a:bodyPr>
          <a:lstStyle/>
          <a:p>
            <a:r>
              <a:rPr lang="en-GR" sz="4000" dirty="0"/>
              <a:t>Evidence for patients with indicators of high CVD risk</a:t>
            </a:r>
          </a:p>
        </p:txBody>
      </p:sp>
      <p:graphicFrame>
        <p:nvGraphicFramePr>
          <p:cNvPr id="5" name="Table 4">
            <a:extLst>
              <a:ext uri="{FF2B5EF4-FFF2-40B4-BE49-F238E27FC236}">
                <a16:creationId xmlns:a16="http://schemas.microsoft.com/office/drawing/2014/main" id="{FDC21AE0-2350-8BBD-5CE0-339A82443B80}"/>
              </a:ext>
            </a:extLst>
          </p:cNvPr>
          <p:cNvGraphicFramePr>
            <a:graphicFrameLocks noGrp="1"/>
          </p:cNvGraphicFramePr>
          <p:nvPr/>
        </p:nvGraphicFramePr>
        <p:xfrm>
          <a:off x="838199" y="1365336"/>
          <a:ext cx="5778500" cy="4757575"/>
        </p:xfrm>
        <a:graphic>
          <a:graphicData uri="http://schemas.openxmlformats.org/drawingml/2006/table">
            <a:tbl>
              <a:tblPr/>
              <a:tblGrid>
                <a:gridCol w="577850">
                  <a:extLst>
                    <a:ext uri="{9D8B030D-6E8A-4147-A177-3AD203B41FA5}">
                      <a16:colId xmlns:a16="http://schemas.microsoft.com/office/drawing/2014/main" val="117136061"/>
                    </a:ext>
                  </a:extLst>
                </a:gridCol>
                <a:gridCol w="577850">
                  <a:extLst>
                    <a:ext uri="{9D8B030D-6E8A-4147-A177-3AD203B41FA5}">
                      <a16:colId xmlns:a16="http://schemas.microsoft.com/office/drawing/2014/main" val="2456316386"/>
                    </a:ext>
                  </a:extLst>
                </a:gridCol>
                <a:gridCol w="577850">
                  <a:extLst>
                    <a:ext uri="{9D8B030D-6E8A-4147-A177-3AD203B41FA5}">
                      <a16:colId xmlns:a16="http://schemas.microsoft.com/office/drawing/2014/main" val="3952526500"/>
                    </a:ext>
                  </a:extLst>
                </a:gridCol>
                <a:gridCol w="577850">
                  <a:extLst>
                    <a:ext uri="{9D8B030D-6E8A-4147-A177-3AD203B41FA5}">
                      <a16:colId xmlns:a16="http://schemas.microsoft.com/office/drawing/2014/main" val="3425612111"/>
                    </a:ext>
                  </a:extLst>
                </a:gridCol>
                <a:gridCol w="457201">
                  <a:extLst>
                    <a:ext uri="{9D8B030D-6E8A-4147-A177-3AD203B41FA5}">
                      <a16:colId xmlns:a16="http://schemas.microsoft.com/office/drawing/2014/main" val="2853288217"/>
                    </a:ext>
                  </a:extLst>
                </a:gridCol>
                <a:gridCol w="698499">
                  <a:extLst>
                    <a:ext uri="{9D8B030D-6E8A-4147-A177-3AD203B41FA5}">
                      <a16:colId xmlns:a16="http://schemas.microsoft.com/office/drawing/2014/main" val="1880578910"/>
                    </a:ext>
                  </a:extLst>
                </a:gridCol>
                <a:gridCol w="577850">
                  <a:extLst>
                    <a:ext uri="{9D8B030D-6E8A-4147-A177-3AD203B41FA5}">
                      <a16:colId xmlns:a16="http://schemas.microsoft.com/office/drawing/2014/main" val="2715948159"/>
                    </a:ext>
                  </a:extLst>
                </a:gridCol>
                <a:gridCol w="577850">
                  <a:extLst>
                    <a:ext uri="{9D8B030D-6E8A-4147-A177-3AD203B41FA5}">
                      <a16:colId xmlns:a16="http://schemas.microsoft.com/office/drawing/2014/main" val="2656614417"/>
                    </a:ext>
                  </a:extLst>
                </a:gridCol>
                <a:gridCol w="577850">
                  <a:extLst>
                    <a:ext uri="{9D8B030D-6E8A-4147-A177-3AD203B41FA5}">
                      <a16:colId xmlns:a16="http://schemas.microsoft.com/office/drawing/2014/main" val="2240837118"/>
                    </a:ext>
                  </a:extLst>
                </a:gridCol>
                <a:gridCol w="577850">
                  <a:extLst>
                    <a:ext uri="{9D8B030D-6E8A-4147-A177-3AD203B41FA5}">
                      <a16:colId xmlns:a16="http://schemas.microsoft.com/office/drawing/2014/main" val="37271283"/>
                    </a:ext>
                  </a:extLst>
                </a:gridCol>
              </a:tblGrid>
              <a:tr h="387264">
                <a:tc gridSpan="5">
                  <a:txBody>
                    <a:bodyPr/>
                    <a:lstStyle/>
                    <a:p>
                      <a:pPr algn="ctr" fontAlgn="ctr"/>
                      <a:r>
                        <a:rPr lang="en-GB" sz="700" b="1" i="0" u="none" strike="noStrike" dirty="0">
                          <a:solidFill>
                            <a:srgbClr val="000000"/>
                          </a:solidFill>
                          <a:effectLst/>
                          <a:latin typeface="Calibri" panose="020F0502020204030204" pitchFamily="34" charset="0"/>
                        </a:rPr>
                        <a:t>Characteristics of subgroup analysis</a:t>
                      </a:r>
                    </a:p>
                  </a:txBody>
                  <a:tcPr marL="4023" marR="4023" marT="4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gridSpan="5">
                  <a:txBody>
                    <a:bodyPr/>
                    <a:lstStyle/>
                    <a:p>
                      <a:pPr algn="ctr" fontAlgn="ctr"/>
                      <a:r>
                        <a:rPr lang="en-GB" sz="700" b="1" i="0" u="none" strike="noStrike" dirty="0">
                          <a:solidFill>
                            <a:srgbClr val="000000"/>
                          </a:solidFill>
                          <a:effectLst/>
                          <a:latin typeface="Calibri" panose="020F0502020204030204" pitchFamily="34" charset="0"/>
                        </a:rPr>
                        <a:t>Individual Assessment criteria: </a:t>
                      </a:r>
                      <a:br>
                        <a:rPr lang="en-GB" sz="500" b="0" i="0" u="none" strike="noStrike" dirty="0">
                          <a:solidFill>
                            <a:srgbClr val="000000"/>
                          </a:solidFill>
                          <a:effectLst/>
                          <a:latin typeface="Calibri" panose="020F0502020204030204" pitchFamily="34" charset="0"/>
                        </a:rPr>
                      </a:br>
                      <a:r>
                        <a:rPr lang="en-GB" sz="500" b="0" i="0" u="none" strike="noStrike" dirty="0">
                          <a:solidFill>
                            <a:srgbClr val="000000"/>
                          </a:solidFill>
                          <a:effectLst/>
                          <a:latin typeface="Calibri" panose="020F0502020204030204" pitchFamily="34" charset="0"/>
                        </a:rPr>
                        <a:t>for all criteria except p-interaction value, </a:t>
                      </a:r>
                      <a:r>
                        <a:rPr lang="en-GB" sz="500" b="0" i="0" u="none" strike="noStrike" dirty="0" err="1">
                          <a:solidFill>
                            <a:srgbClr val="000000"/>
                          </a:solidFill>
                          <a:effectLst/>
                          <a:latin typeface="Calibri" panose="020F0502020204030204" pitchFamily="34" charset="0"/>
                        </a:rPr>
                        <a:t>imput</a:t>
                      </a:r>
                      <a:r>
                        <a:rPr lang="en-GB" sz="500" b="0" i="0" u="none" strike="noStrike" dirty="0">
                          <a:solidFill>
                            <a:srgbClr val="000000"/>
                          </a:solidFill>
                          <a:effectLst/>
                          <a:latin typeface="Calibri" panose="020F0502020204030204" pitchFamily="34" charset="0"/>
                        </a:rPr>
                        <a:t> value  1 to 4 (1=lowest credibility, 4=highest credibility) based on respective ICEMAN criteria</a:t>
                      </a:r>
                    </a:p>
                  </a:txBody>
                  <a:tcPr marL="4023" marR="4023" marT="4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extLst>
                  <a:ext uri="{0D108BD9-81ED-4DB2-BD59-A6C34878D82A}">
                    <a16:rowId xmlns:a16="http://schemas.microsoft.com/office/drawing/2014/main" val="1925893148"/>
                  </a:ext>
                </a:extLst>
              </a:tr>
              <a:tr h="1574063">
                <a:tc>
                  <a:txBody>
                    <a:bodyPr/>
                    <a:lstStyle/>
                    <a:p>
                      <a:pPr algn="ctr" fontAlgn="ctr"/>
                      <a:r>
                        <a:rPr lang="en-GB" sz="600" b="1" i="0" u="none" strike="noStrike">
                          <a:solidFill>
                            <a:srgbClr val="000000"/>
                          </a:solidFill>
                          <a:effectLst/>
                          <a:latin typeface="Calibri" panose="020F0502020204030204" pitchFamily="34" charset="0"/>
                        </a:rPr>
                        <a:t>Effect modifier</a:t>
                      </a:r>
                    </a:p>
                  </a:txBody>
                  <a:tcPr marL="4023" marR="4023" marT="40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600" b="1" i="0" u="none" strike="noStrike">
                          <a:solidFill>
                            <a:srgbClr val="000000"/>
                          </a:solidFill>
                          <a:effectLst/>
                          <a:latin typeface="Calibri" panose="020F0502020204030204" pitchFamily="34" charset="0"/>
                        </a:rPr>
                        <a:t>Intervention</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600" b="1" i="0" u="none" strike="noStrike">
                          <a:solidFill>
                            <a:srgbClr val="000000"/>
                          </a:solidFill>
                          <a:effectLst/>
                          <a:latin typeface="Calibri" panose="020F0502020204030204" pitchFamily="34" charset="0"/>
                        </a:rPr>
                        <a:t>Outcome</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600" b="1" i="0" u="none" strike="noStrike" dirty="0">
                          <a:solidFill>
                            <a:srgbClr val="000000"/>
                          </a:solidFill>
                          <a:effectLst/>
                          <a:latin typeface="Calibri" panose="020F0502020204030204" pitchFamily="34" charset="0"/>
                        </a:rPr>
                        <a:t>Sources</a:t>
                      </a:r>
                      <a:br>
                        <a:rPr lang="en-GB" sz="600" b="1" i="0" u="none" strike="noStrike" dirty="0">
                          <a:solidFill>
                            <a:srgbClr val="000000"/>
                          </a:solidFill>
                          <a:effectLst/>
                          <a:latin typeface="Calibri" panose="020F0502020204030204" pitchFamily="34" charset="0"/>
                        </a:rPr>
                      </a:br>
                      <a:r>
                        <a:rPr lang="en-GB" sz="600" b="1" i="0" u="none" strike="noStrike" dirty="0">
                          <a:solidFill>
                            <a:srgbClr val="000000"/>
                          </a:solidFill>
                          <a:effectLst/>
                          <a:latin typeface="Calibri" panose="020F0502020204030204" pitchFamily="34" charset="0"/>
                        </a:rPr>
                        <a:t>(PubMed IDs)</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600" b="1" i="0" u="none" strike="noStrike">
                          <a:solidFill>
                            <a:srgbClr val="000000"/>
                          </a:solidFill>
                          <a:effectLst/>
                          <a:latin typeface="Calibri" panose="020F0502020204030204" pitchFamily="34" charset="0"/>
                        </a:rPr>
                        <a:t># RCTs</a:t>
                      </a:r>
                    </a:p>
                  </a:txBody>
                  <a:tcPr marL="4023" marR="4023" marT="40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600" b="1" i="0" u="none" strike="noStrike">
                          <a:solidFill>
                            <a:srgbClr val="000000"/>
                          </a:solidFill>
                          <a:effectLst/>
                          <a:latin typeface="Calibri" panose="020F0502020204030204" pitchFamily="34" charset="0"/>
                        </a:rPr>
                        <a:t>Type of comparison (i.e. between-trial, within-trial, meta-analysis of interactions)</a:t>
                      </a:r>
                    </a:p>
                  </a:txBody>
                  <a:tcPr marL="4023" marR="4023" marT="40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GB" sz="600" b="0" i="0" u="none" strike="noStrike">
                          <a:solidFill>
                            <a:srgbClr val="000000"/>
                          </a:solidFill>
                          <a:effectLst/>
                          <a:latin typeface="Calibri" panose="020F0502020204030204" pitchFamily="34" charset="0"/>
                        </a:rPr>
                        <a:t>For </a:t>
                      </a:r>
                      <a:r>
                        <a:rPr lang="en-GB" sz="600" b="1" i="0" u="none" strike="noStrike">
                          <a:solidFill>
                            <a:srgbClr val="000000"/>
                          </a:solidFill>
                          <a:effectLst/>
                          <a:latin typeface="Calibri" panose="020F0502020204030204" pitchFamily="34" charset="0"/>
                        </a:rPr>
                        <a:t>within-trial</a:t>
                      </a:r>
                      <a:r>
                        <a:rPr lang="en-GB" sz="600" b="0" i="0" u="none" strike="noStrike">
                          <a:solidFill>
                            <a:srgbClr val="000000"/>
                          </a:solidFill>
                          <a:effectLst/>
                          <a:latin typeface="Calibri" panose="020F0502020204030204" pitchFamily="34" charset="0"/>
                        </a:rPr>
                        <a:t> comparisons, is </a:t>
                      </a:r>
                      <a:r>
                        <a:rPr lang="en-GB" sz="600" b="1" i="0" u="none" strike="noStrike">
                          <a:solidFill>
                            <a:srgbClr val="000000"/>
                          </a:solidFill>
                          <a:effectLst/>
                          <a:latin typeface="Calibri" panose="020F0502020204030204" pitchFamily="34" charset="0"/>
                        </a:rPr>
                        <a:t>direction</a:t>
                      </a:r>
                      <a:r>
                        <a:rPr lang="en-GB" sz="600" b="0" i="0" u="none" strike="noStrike">
                          <a:solidFill>
                            <a:srgbClr val="000000"/>
                          </a:solidFill>
                          <a:effectLst/>
                          <a:latin typeface="Calibri" panose="020F0502020204030204" pitchFamily="34" charset="0"/>
                        </a:rPr>
                        <a:t> and </a:t>
                      </a:r>
                      <a:r>
                        <a:rPr lang="en-GB" sz="600" b="1" i="0" u="none" strike="noStrike">
                          <a:solidFill>
                            <a:srgbClr val="000000"/>
                          </a:solidFill>
                          <a:effectLst/>
                          <a:latin typeface="Calibri" panose="020F0502020204030204" pitchFamily="34" charset="0"/>
                        </a:rPr>
                        <a:t>magnitude</a:t>
                      </a:r>
                      <a:r>
                        <a:rPr lang="en-GB" sz="600" b="0" i="0" u="none" strike="noStrike">
                          <a:solidFill>
                            <a:srgbClr val="000000"/>
                          </a:solidFill>
                          <a:effectLst/>
                          <a:latin typeface="Calibri" panose="020F0502020204030204" pitchFamily="34" charset="0"/>
                        </a:rPr>
                        <a:t> of effect</a:t>
                      </a:r>
                      <a:r>
                        <a:rPr lang="en-GB" sz="600" b="1" i="0" u="none" strike="noStrike">
                          <a:solidFill>
                            <a:srgbClr val="000000"/>
                          </a:solidFill>
                          <a:effectLst/>
                          <a:latin typeface="Calibri" panose="020F0502020204030204" pitchFamily="34" charset="0"/>
                        </a:rPr>
                        <a:t> similar from trial to trial</a:t>
                      </a:r>
                      <a:r>
                        <a:rPr lang="en-GB" sz="600" b="0" i="0" u="none" strike="noStrike">
                          <a:solidFill>
                            <a:srgbClr val="000000"/>
                          </a:solidFill>
                          <a:effectLst/>
                          <a:latin typeface="Calibri" panose="020F0502020204030204" pitchFamily="34" charset="0"/>
                        </a:rPr>
                        <a:t>?</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GB" sz="600" b="0" i="0" u="none" strike="noStrike">
                          <a:solidFill>
                            <a:srgbClr val="000000"/>
                          </a:solidFill>
                          <a:effectLst/>
                          <a:latin typeface="Calibri" panose="020F0502020204030204" pitchFamily="34" charset="0"/>
                        </a:rPr>
                        <a:t>Use of </a:t>
                      </a:r>
                      <a:r>
                        <a:rPr lang="en-GB" sz="600" b="1" i="0" u="none" strike="noStrike">
                          <a:solidFill>
                            <a:srgbClr val="000000"/>
                          </a:solidFill>
                          <a:effectLst/>
                          <a:latin typeface="Calibri" panose="020F0502020204030204" pitchFamily="34" charset="0"/>
                        </a:rPr>
                        <a:t>random effects model within subgroups</a:t>
                      </a:r>
                      <a:r>
                        <a:rPr lang="en-GB" sz="600" b="0" i="0" u="none" strike="noStrike">
                          <a:solidFill>
                            <a:srgbClr val="000000"/>
                          </a:solidFill>
                          <a:effectLst/>
                          <a:latin typeface="Calibri" panose="020F0502020204030204" pitchFamily="34" charset="0"/>
                        </a:rPr>
                        <a:t>?</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GB" sz="600" b="1" i="0" u="none" strike="noStrike">
                          <a:solidFill>
                            <a:srgbClr val="000000"/>
                          </a:solidFill>
                          <a:effectLst/>
                          <a:latin typeface="Calibri" panose="020F0502020204030204" pitchFamily="34" charset="0"/>
                        </a:rPr>
                        <a:t>Additional criteria</a:t>
                      </a:r>
                      <a:r>
                        <a:rPr lang="en-GB" sz="600" b="0" i="0" u="none" strike="noStrike">
                          <a:solidFill>
                            <a:srgbClr val="000000"/>
                          </a:solidFill>
                          <a:effectLst/>
                          <a:latin typeface="Calibri" panose="020F0502020204030204" pitchFamily="34" charset="0"/>
                        </a:rPr>
                        <a:t> (e.g.  1  for </a:t>
                      </a:r>
                      <a:r>
                        <a:rPr lang="en-GB" sz="600" b="1" i="0" u="none" strike="noStrike">
                          <a:solidFill>
                            <a:srgbClr val="000000"/>
                          </a:solidFill>
                          <a:effectLst/>
                          <a:latin typeface="Calibri" panose="020F0502020204030204" pitchFamily="34" charset="0"/>
                        </a:rPr>
                        <a:t>sensitivity analysis</a:t>
                      </a:r>
                      <a:r>
                        <a:rPr lang="en-GB" sz="600" b="0" i="0" u="none" strike="noStrike">
                          <a:solidFill>
                            <a:srgbClr val="000000"/>
                          </a:solidFill>
                          <a:effectLst/>
                          <a:latin typeface="Calibri" panose="020F0502020204030204" pitchFamily="34" charset="0"/>
                        </a:rPr>
                        <a:t> corroborating estimate, or  -1 point if sensitivity analysis alters effect estimate)</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GB" sz="600" b="0" i="0" u="none" strike="noStrike">
                          <a:solidFill>
                            <a:srgbClr val="000000"/>
                          </a:solidFill>
                          <a:effectLst/>
                          <a:latin typeface="Calibri" panose="020F0502020204030204" pitchFamily="34" charset="0"/>
                        </a:rPr>
                        <a:t>P-interaction value</a:t>
                      </a:r>
                    </a:p>
                  </a:txBody>
                  <a:tcPr marL="4023" marR="4023" marT="40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956530862"/>
                  </a:ext>
                </a:extLst>
              </a:tr>
              <a:tr h="341669">
                <a:tc>
                  <a:txBody>
                    <a:bodyPr/>
                    <a:lstStyle/>
                    <a:p>
                      <a:pPr algn="ctr" fontAlgn="ctr"/>
                      <a:r>
                        <a:rPr lang="en-GB" sz="500" b="0" i="0" u="none" strike="noStrike">
                          <a:solidFill>
                            <a:srgbClr val="000000"/>
                          </a:solidFill>
                          <a:effectLst/>
                          <a:latin typeface="Calibri" panose="020F0502020204030204" pitchFamily="34" charset="0"/>
                        </a:rPr>
                        <a:t>ASCVD status</a:t>
                      </a:r>
                    </a:p>
                  </a:txBody>
                  <a:tcPr marL="4023" marR="4023" marT="40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500" b="0" i="0" u="none" strike="noStrike">
                          <a:solidFill>
                            <a:srgbClr val="000000"/>
                          </a:solidFill>
                          <a:effectLst/>
                          <a:latin typeface="Calibri" panose="020F0502020204030204" pitchFamily="34" charset="0"/>
                        </a:rPr>
                        <a:t>SGLT2i</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500" b="0" i="0" u="none" strike="noStrike">
                          <a:solidFill>
                            <a:srgbClr val="000000"/>
                          </a:solidFill>
                          <a:effectLst/>
                          <a:latin typeface="Calibri" panose="020F0502020204030204" pitchFamily="34" charset="0"/>
                        </a:rPr>
                        <a:t>MACE</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500" b="0" i="0" u="none" strike="noStrike" dirty="0">
                          <a:solidFill>
                            <a:srgbClr val="000000"/>
                          </a:solidFill>
                          <a:effectLst/>
                          <a:latin typeface="Calibri" panose="020F0502020204030204" pitchFamily="34" charset="0"/>
                        </a:rPr>
                        <a:t>30424892 &amp; 33031522 </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R" sz="500" b="0" i="0" u="none" strike="noStrike" dirty="0">
                          <a:solidFill>
                            <a:srgbClr val="000000"/>
                          </a:solidFill>
                          <a:effectLst/>
                          <a:latin typeface="Calibri" panose="020F0502020204030204" pitchFamily="34" charset="0"/>
                        </a:rPr>
                        <a:t>3/5</a:t>
                      </a:r>
                    </a:p>
                  </a:txBody>
                  <a:tcPr marL="4023" marR="4023" marT="40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R" sz="500" b="0" i="0" u="none" strike="noStrike">
                          <a:solidFill>
                            <a:srgbClr val="000000"/>
                          </a:solidFill>
                          <a:effectLst/>
                          <a:latin typeface="Calibri" panose="020F0502020204030204" pitchFamily="34" charset="0"/>
                        </a:rPr>
                        <a:t>2</a:t>
                      </a:r>
                    </a:p>
                  </a:txBody>
                  <a:tcPr marL="4023" marR="4023" marT="40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R" sz="500" b="0" i="0" u="none" strike="noStrike">
                          <a:solidFill>
                            <a:srgbClr val="000000"/>
                          </a:solidFill>
                          <a:effectLst/>
                          <a:latin typeface="Calibri" panose="020F0502020204030204" pitchFamily="34" charset="0"/>
                        </a:rPr>
                        <a:t>2</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R" sz="500" b="0" i="0" u="none" strike="noStrike">
                          <a:solidFill>
                            <a:srgbClr val="000000"/>
                          </a:solidFill>
                          <a:effectLst/>
                          <a:latin typeface="Calibri" panose="020F0502020204030204" pitchFamily="34" charset="0"/>
                        </a:rPr>
                        <a:t>4</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R" sz="500" b="0" i="0" u="none" strike="noStrike">
                          <a:solidFill>
                            <a:srgbClr val="000000"/>
                          </a:solidFill>
                          <a:effectLst/>
                          <a:latin typeface="Calibri" panose="020F0502020204030204" pitchFamily="34" charset="0"/>
                        </a:rPr>
                        <a:t>-1</a:t>
                      </a:r>
                    </a:p>
                  </a:txBody>
                  <a:tcPr marL="4023" marR="4023" marT="40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GR" sz="500" b="0" i="0" u="none" strike="noStrike">
                          <a:solidFill>
                            <a:srgbClr val="000000"/>
                          </a:solidFill>
                          <a:effectLst/>
                          <a:latin typeface="Calibri" panose="020F0502020204030204" pitchFamily="34" charset="0"/>
                        </a:rPr>
                        <a:t>0.0501/0.63</a:t>
                      </a:r>
                    </a:p>
                  </a:txBody>
                  <a:tcPr marL="4023" marR="4023" marT="4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6571872"/>
                  </a:ext>
                </a:extLst>
              </a:tr>
              <a:tr h="341669">
                <a:tc>
                  <a:txBody>
                    <a:bodyPr/>
                    <a:lstStyle/>
                    <a:p>
                      <a:pPr algn="ctr" fontAlgn="ctr"/>
                      <a:r>
                        <a:rPr lang="en-GB" sz="500" b="0" i="0" u="none" strike="noStrike">
                          <a:solidFill>
                            <a:srgbClr val="000000"/>
                          </a:solidFill>
                          <a:effectLst/>
                          <a:latin typeface="Calibri" panose="020F0502020204030204" pitchFamily="34" charset="0"/>
                        </a:rPr>
                        <a:t>ASCVD status</a:t>
                      </a:r>
                    </a:p>
                  </a:txBody>
                  <a:tcPr marL="4023" marR="4023" marT="40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500" b="0" i="0" u="none" strike="noStrike">
                          <a:solidFill>
                            <a:srgbClr val="000000"/>
                          </a:solidFill>
                          <a:effectLst/>
                          <a:latin typeface="Calibri" panose="020F0502020204030204" pitchFamily="34" charset="0"/>
                        </a:rPr>
                        <a:t>SGLT2i</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500" b="0" i="0" u="none" strike="noStrike">
                          <a:solidFill>
                            <a:srgbClr val="000000"/>
                          </a:solidFill>
                          <a:effectLst/>
                          <a:latin typeface="Calibri" panose="020F0502020204030204" pitchFamily="34" charset="0"/>
                        </a:rPr>
                        <a:t>CV mortality</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R" sz="500" b="0" i="0" u="none" strike="noStrike">
                          <a:solidFill>
                            <a:srgbClr val="000000"/>
                          </a:solidFill>
                          <a:effectLst/>
                          <a:latin typeface="Calibri" panose="020F0502020204030204" pitchFamily="34" charset="0"/>
                        </a:rPr>
                        <a:t>30424892 &amp; 33031522</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R" sz="500" b="0" i="0" u="none" strike="noStrike">
                          <a:solidFill>
                            <a:srgbClr val="000000"/>
                          </a:solidFill>
                          <a:effectLst/>
                          <a:latin typeface="Calibri" panose="020F0502020204030204" pitchFamily="34" charset="0"/>
                        </a:rPr>
                        <a:t>3/5</a:t>
                      </a:r>
                    </a:p>
                  </a:txBody>
                  <a:tcPr marL="4023" marR="4023" marT="40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R" sz="500" b="0" i="0" u="none" strike="noStrike">
                          <a:solidFill>
                            <a:srgbClr val="000000"/>
                          </a:solidFill>
                          <a:effectLst/>
                          <a:latin typeface="Calibri" panose="020F0502020204030204" pitchFamily="34" charset="0"/>
                        </a:rPr>
                        <a:t>2</a:t>
                      </a:r>
                    </a:p>
                  </a:txBody>
                  <a:tcPr marL="4023" marR="4023" marT="40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R" sz="500" b="0" i="0" u="none" strike="noStrike">
                          <a:solidFill>
                            <a:srgbClr val="000000"/>
                          </a:solidFill>
                          <a:effectLst/>
                          <a:latin typeface="Calibri" panose="020F0502020204030204" pitchFamily="34" charset="0"/>
                        </a:rPr>
                        <a:t>2</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R" sz="500" b="0" i="0" u="none" strike="noStrike">
                          <a:solidFill>
                            <a:srgbClr val="000000"/>
                          </a:solidFill>
                          <a:effectLst/>
                          <a:latin typeface="Calibri" panose="020F0502020204030204" pitchFamily="34" charset="0"/>
                        </a:rPr>
                        <a:t>4</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R" sz="500" b="0" i="0" u="none" strike="noStrike">
                          <a:solidFill>
                            <a:srgbClr val="000000"/>
                          </a:solidFill>
                          <a:effectLst/>
                          <a:latin typeface="Calibri" panose="020F0502020204030204" pitchFamily="34" charset="0"/>
                        </a:rPr>
                        <a:t>-1</a:t>
                      </a:r>
                    </a:p>
                  </a:txBody>
                  <a:tcPr marL="4023" marR="4023" marT="40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GR" sz="500" b="0" i="0" u="none" strike="noStrike">
                          <a:solidFill>
                            <a:srgbClr val="000000"/>
                          </a:solidFill>
                          <a:effectLst/>
                          <a:latin typeface="Calibri" panose="020F0502020204030204" pitchFamily="34" charset="0"/>
                        </a:rPr>
                        <a:t>0.31/0.41</a:t>
                      </a:r>
                    </a:p>
                  </a:txBody>
                  <a:tcPr marL="4023" marR="4023" marT="4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1035851"/>
                  </a:ext>
                </a:extLst>
              </a:tr>
              <a:tr h="341669">
                <a:tc>
                  <a:txBody>
                    <a:bodyPr/>
                    <a:lstStyle/>
                    <a:p>
                      <a:pPr algn="ctr" fontAlgn="ctr"/>
                      <a:r>
                        <a:rPr lang="en-GB" sz="500" b="0" i="0" u="none" strike="noStrike">
                          <a:solidFill>
                            <a:srgbClr val="000000"/>
                          </a:solidFill>
                          <a:effectLst/>
                          <a:latin typeface="Calibri" panose="020F0502020204030204" pitchFamily="34" charset="0"/>
                        </a:rPr>
                        <a:t>ASCVD status</a:t>
                      </a:r>
                    </a:p>
                  </a:txBody>
                  <a:tcPr marL="4023" marR="4023" marT="40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500" b="0" i="0" u="none" strike="noStrike">
                          <a:solidFill>
                            <a:srgbClr val="000000"/>
                          </a:solidFill>
                          <a:effectLst/>
                          <a:latin typeface="Calibri" panose="020F0502020204030204" pitchFamily="34" charset="0"/>
                        </a:rPr>
                        <a:t>SGLT2i</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500" b="0" i="0" u="none" strike="noStrike">
                          <a:solidFill>
                            <a:srgbClr val="000000"/>
                          </a:solidFill>
                          <a:effectLst/>
                          <a:latin typeface="Calibri" panose="020F0502020204030204" pitchFamily="34" charset="0"/>
                        </a:rPr>
                        <a:t>All-cause mortality</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R" sz="500" b="0" i="0" u="none" strike="noStrike">
                          <a:solidFill>
                            <a:srgbClr val="000000"/>
                          </a:solidFill>
                          <a:effectLst/>
                          <a:latin typeface="Calibri" panose="020F0502020204030204" pitchFamily="34" charset="0"/>
                        </a:rPr>
                        <a:t>30424892 &amp; 33031522</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R" sz="500" b="0" i="0" u="none" strike="noStrike">
                          <a:solidFill>
                            <a:srgbClr val="000000"/>
                          </a:solidFill>
                          <a:effectLst/>
                          <a:latin typeface="Calibri" panose="020F0502020204030204" pitchFamily="34" charset="0"/>
                        </a:rPr>
                        <a:t>3/5</a:t>
                      </a:r>
                    </a:p>
                  </a:txBody>
                  <a:tcPr marL="4023" marR="4023" marT="40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R" sz="500" b="0" i="0" u="none" strike="noStrike">
                          <a:solidFill>
                            <a:srgbClr val="000000"/>
                          </a:solidFill>
                          <a:effectLst/>
                          <a:latin typeface="Calibri" panose="020F0502020204030204" pitchFamily="34" charset="0"/>
                        </a:rPr>
                        <a:t>2</a:t>
                      </a:r>
                    </a:p>
                  </a:txBody>
                  <a:tcPr marL="4023" marR="4023" marT="40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R" sz="500" b="0" i="0" u="none" strike="noStrike">
                          <a:solidFill>
                            <a:srgbClr val="000000"/>
                          </a:solidFill>
                          <a:effectLst/>
                          <a:latin typeface="Calibri" panose="020F0502020204030204" pitchFamily="34" charset="0"/>
                        </a:rPr>
                        <a:t>3</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R" sz="500" b="0" i="0" u="none" strike="noStrike">
                          <a:solidFill>
                            <a:srgbClr val="000000"/>
                          </a:solidFill>
                          <a:effectLst/>
                          <a:latin typeface="Calibri" panose="020F0502020204030204" pitchFamily="34" charset="0"/>
                        </a:rPr>
                        <a:t>4</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R" sz="500" b="0" i="0" u="none" strike="noStrike">
                          <a:solidFill>
                            <a:srgbClr val="000000"/>
                          </a:solidFill>
                          <a:effectLst/>
                          <a:latin typeface="Calibri" panose="020F0502020204030204" pitchFamily="34" charset="0"/>
                        </a:rPr>
                        <a:t>1</a:t>
                      </a:r>
                    </a:p>
                  </a:txBody>
                  <a:tcPr marL="4023" marR="4023" marT="40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R" sz="500" b="0" i="0" u="none" strike="noStrike">
                          <a:solidFill>
                            <a:srgbClr val="000000"/>
                          </a:solidFill>
                          <a:effectLst/>
                          <a:latin typeface="Calibri" panose="020F0502020204030204" pitchFamily="34" charset="0"/>
                        </a:rPr>
                        <a:t>0.69/0.64</a:t>
                      </a:r>
                    </a:p>
                  </a:txBody>
                  <a:tcPr marL="4023" marR="4023" marT="4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8298745"/>
                  </a:ext>
                </a:extLst>
              </a:tr>
              <a:tr h="341669">
                <a:tc>
                  <a:txBody>
                    <a:bodyPr/>
                    <a:lstStyle/>
                    <a:p>
                      <a:pPr algn="ctr" fontAlgn="ctr"/>
                      <a:r>
                        <a:rPr lang="en-GB" sz="500" b="0" i="0" u="none" strike="noStrike">
                          <a:solidFill>
                            <a:srgbClr val="000000"/>
                          </a:solidFill>
                          <a:effectLst/>
                          <a:latin typeface="Calibri" panose="020F0502020204030204" pitchFamily="34" charset="0"/>
                        </a:rPr>
                        <a:t>ASCVD status</a:t>
                      </a:r>
                    </a:p>
                  </a:txBody>
                  <a:tcPr marL="4023" marR="4023" marT="40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500" b="0" i="0" u="none" strike="noStrike">
                          <a:solidFill>
                            <a:srgbClr val="000000"/>
                          </a:solidFill>
                          <a:effectLst/>
                          <a:latin typeface="Calibri" panose="020F0502020204030204" pitchFamily="34" charset="0"/>
                        </a:rPr>
                        <a:t>SGLT2i</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500" b="0" i="0" u="none" strike="noStrike">
                          <a:solidFill>
                            <a:srgbClr val="000000"/>
                          </a:solidFill>
                          <a:effectLst/>
                          <a:latin typeface="Calibri" panose="020F0502020204030204" pitchFamily="34" charset="0"/>
                        </a:rPr>
                        <a:t>Hospitalisation for heart failure</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500" b="0" i="0" u="none" strike="noStrike" dirty="0">
                          <a:solidFill>
                            <a:srgbClr val="000000"/>
                          </a:solidFill>
                          <a:effectLst/>
                          <a:latin typeface="Calibri" panose="020F0502020204030204" pitchFamily="34" charset="0"/>
                        </a:rPr>
                        <a:t>30424892 &amp; 33031522 </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R" sz="500" b="0" i="0" u="none" strike="noStrike" dirty="0">
                          <a:solidFill>
                            <a:srgbClr val="000000"/>
                          </a:solidFill>
                          <a:effectLst/>
                          <a:latin typeface="Calibri" panose="020F0502020204030204" pitchFamily="34" charset="0"/>
                        </a:rPr>
                        <a:t>3/5</a:t>
                      </a:r>
                    </a:p>
                  </a:txBody>
                  <a:tcPr marL="4023" marR="4023" marT="40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R" sz="500" b="0" i="0" u="none" strike="noStrike">
                          <a:solidFill>
                            <a:srgbClr val="000000"/>
                          </a:solidFill>
                          <a:effectLst/>
                          <a:latin typeface="Calibri" panose="020F0502020204030204" pitchFamily="34" charset="0"/>
                        </a:rPr>
                        <a:t>2</a:t>
                      </a:r>
                    </a:p>
                  </a:txBody>
                  <a:tcPr marL="4023" marR="4023" marT="40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R" sz="500" b="0" i="0" u="none" strike="noStrike">
                          <a:solidFill>
                            <a:srgbClr val="000000"/>
                          </a:solidFill>
                          <a:effectLst/>
                          <a:latin typeface="Calibri" panose="020F0502020204030204" pitchFamily="34" charset="0"/>
                        </a:rPr>
                        <a:t>3</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R" sz="500" b="0" i="0" u="none" strike="noStrike">
                          <a:solidFill>
                            <a:srgbClr val="000000"/>
                          </a:solidFill>
                          <a:effectLst/>
                          <a:latin typeface="Calibri" panose="020F0502020204030204" pitchFamily="34" charset="0"/>
                        </a:rPr>
                        <a:t>4</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R" sz="500" b="0" i="0" u="none" strike="noStrike">
                          <a:solidFill>
                            <a:srgbClr val="000000"/>
                          </a:solidFill>
                          <a:effectLst/>
                          <a:latin typeface="Calibri" panose="020F0502020204030204" pitchFamily="34" charset="0"/>
                        </a:rPr>
                        <a:t>1</a:t>
                      </a:r>
                    </a:p>
                  </a:txBody>
                  <a:tcPr marL="4023" marR="4023" marT="40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R" sz="500" b="0" i="0" u="none" strike="noStrike">
                          <a:solidFill>
                            <a:srgbClr val="000000"/>
                          </a:solidFill>
                          <a:effectLst/>
                          <a:latin typeface="Calibri" panose="020F0502020204030204" pitchFamily="34" charset="0"/>
                        </a:rPr>
                        <a:t>0.38/0.26</a:t>
                      </a:r>
                    </a:p>
                  </a:txBody>
                  <a:tcPr marL="4023" marR="4023" marT="4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244793"/>
                  </a:ext>
                </a:extLst>
              </a:tr>
              <a:tr h="341669">
                <a:tc>
                  <a:txBody>
                    <a:bodyPr/>
                    <a:lstStyle/>
                    <a:p>
                      <a:pPr algn="ctr" fontAlgn="ctr"/>
                      <a:r>
                        <a:rPr lang="en-GB" sz="500" b="0" i="0" u="none" strike="noStrike">
                          <a:solidFill>
                            <a:srgbClr val="000000"/>
                          </a:solidFill>
                          <a:effectLst/>
                          <a:latin typeface="Calibri" panose="020F0502020204030204" pitchFamily="34" charset="0"/>
                        </a:rPr>
                        <a:t>ASCVD status</a:t>
                      </a:r>
                    </a:p>
                  </a:txBody>
                  <a:tcPr marL="4023" marR="4023" marT="40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500" b="0" i="0" u="none" strike="noStrike">
                          <a:solidFill>
                            <a:srgbClr val="000000"/>
                          </a:solidFill>
                          <a:effectLst/>
                          <a:latin typeface="Calibri" panose="020F0502020204030204" pitchFamily="34" charset="0"/>
                        </a:rPr>
                        <a:t>SGLT2i</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500" b="0" i="0" u="none" strike="noStrike">
                          <a:solidFill>
                            <a:srgbClr val="000000"/>
                          </a:solidFill>
                          <a:effectLst/>
                          <a:latin typeface="Calibri" panose="020F0502020204030204" pitchFamily="34" charset="0"/>
                        </a:rPr>
                        <a:t>Myocardial infarction</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R" sz="500" b="0" i="0" u="none" strike="noStrike">
                          <a:solidFill>
                            <a:srgbClr val="000000"/>
                          </a:solidFill>
                          <a:effectLst/>
                          <a:latin typeface="Calibri" panose="020F0502020204030204" pitchFamily="34" charset="0"/>
                        </a:rPr>
                        <a:t>30424892 &amp; 33031522</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R" sz="500" b="0" i="0" u="none" strike="noStrike">
                          <a:solidFill>
                            <a:srgbClr val="000000"/>
                          </a:solidFill>
                          <a:effectLst/>
                          <a:latin typeface="Calibri" panose="020F0502020204030204" pitchFamily="34" charset="0"/>
                        </a:rPr>
                        <a:t>3/5</a:t>
                      </a:r>
                    </a:p>
                  </a:txBody>
                  <a:tcPr marL="4023" marR="4023" marT="40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R" sz="500" b="0" i="0" u="none" strike="noStrike">
                          <a:solidFill>
                            <a:srgbClr val="000000"/>
                          </a:solidFill>
                          <a:effectLst/>
                          <a:latin typeface="Calibri" panose="020F0502020204030204" pitchFamily="34" charset="0"/>
                        </a:rPr>
                        <a:t>2</a:t>
                      </a:r>
                    </a:p>
                  </a:txBody>
                  <a:tcPr marL="4023" marR="4023" marT="40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R" sz="500" b="0" i="0" u="none" strike="noStrike">
                          <a:solidFill>
                            <a:srgbClr val="000000"/>
                          </a:solidFill>
                          <a:effectLst/>
                          <a:latin typeface="Calibri" panose="020F0502020204030204" pitchFamily="34" charset="0"/>
                        </a:rPr>
                        <a:t>2</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R" sz="500" b="0" i="0" u="none" strike="noStrike">
                          <a:solidFill>
                            <a:srgbClr val="000000"/>
                          </a:solidFill>
                          <a:effectLst/>
                          <a:latin typeface="Calibri" panose="020F0502020204030204" pitchFamily="34" charset="0"/>
                        </a:rPr>
                        <a:t>4</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R" sz="500" b="0" i="0" u="none" strike="noStrike">
                          <a:solidFill>
                            <a:srgbClr val="000000"/>
                          </a:solidFill>
                          <a:effectLst/>
                          <a:latin typeface="Calibri" panose="020F0502020204030204" pitchFamily="34" charset="0"/>
                        </a:rPr>
                        <a:t>-1</a:t>
                      </a:r>
                    </a:p>
                  </a:txBody>
                  <a:tcPr marL="4023" marR="4023" marT="40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GR" sz="500" b="0" i="0" u="none" strike="noStrike">
                          <a:solidFill>
                            <a:srgbClr val="000000"/>
                          </a:solidFill>
                          <a:effectLst/>
                          <a:latin typeface="Calibri" panose="020F0502020204030204" pitchFamily="34" charset="0"/>
                        </a:rPr>
                        <a:t>0.17</a:t>
                      </a:r>
                    </a:p>
                  </a:txBody>
                  <a:tcPr marL="4023" marR="4023" marT="4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2569249"/>
                  </a:ext>
                </a:extLst>
              </a:tr>
              <a:tr h="341669">
                <a:tc>
                  <a:txBody>
                    <a:bodyPr/>
                    <a:lstStyle/>
                    <a:p>
                      <a:pPr algn="ctr" fontAlgn="ctr"/>
                      <a:r>
                        <a:rPr lang="en-GB" sz="500" b="0" i="0" u="none" strike="noStrike">
                          <a:solidFill>
                            <a:srgbClr val="000000"/>
                          </a:solidFill>
                          <a:effectLst/>
                          <a:latin typeface="Calibri" panose="020F0502020204030204" pitchFamily="34" charset="0"/>
                        </a:rPr>
                        <a:t>ASCVD status</a:t>
                      </a:r>
                    </a:p>
                  </a:txBody>
                  <a:tcPr marL="4023" marR="4023" marT="40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500" b="0" i="0" u="none" strike="noStrike">
                          <a:solidFill>
                            <a:srgbClr val="000000"/>
                          </a:solidFill>
                          <a:effectLst/>
                          <a:latin typeface="Calibri" panose="020F0502020204030204" pitchFamily="34" charset="0"/>
                        </a:rPr>
                        <a:t>SGLT2i</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500" b="0" i="0" u="none" strike="noStrike">
                          <a:solidFill>
                            <a:srgbClr val="000000"/>
                          </a:solidFill>
                          <a:effectLst/>
                          <a:latin typeface="Calibri" panose="020F0502020204030204" pitchFamily="34" charset="0"/>
                        </a:rPr>
                        <a:t>Stroke</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R" sz="500" b="0" i="0" u="none" strike="noStrike">
                          <a:solidFill>
                            <a:srgbClr val="000000"/>
                          </a:solidFill>
                          <a:effectLst/>
                          <a:latin typeface="Calibri" panose="020F0502020204030204" pitchFamily="34" charset="0"/>
                        </a:rPr>
                        <a:t>30424892 &amp; 33031522</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R" sz="500" b="0" i="0" u="none" strike="noStrike">
                          <a:solidFill>
                            <a:srgbClr val="000000"/>
                          </a:solidFill>
                          <a:effectLst/>
                          <a:latin typeface="Calibri" panose="020F0502020204030204" pitchFamily="34" charset="0"/>
                        </a:rPr>
                        <a:t>3/5</a:t>
                      </a:r>
                    </a:p>
                  </a:txBody>
                  <a:tcPr marL="4023" marR="4023" marT="40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R" sz="500" b="0" i="0" u="none" strike="noStrike">
                          <a:solidFill>
                            <a:srgbClr val="000000"/>
                          </a:solidFill>
                          <a:effectLst/>
                          <a:latin typeface="Calibri" panose="020F0502020204030204" pitchFamily="34" charset="0"/>
                        </a:rPr>
                        <a:t>2</a:t>
                      </a:r>
                    </a:p>
                  </a:txBody>
                  <a:tcPr marL="4023" marR="4023" marT="40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R" sz="500" b="0" i="0" u="none" strike="noStrike">
                          <a:solidFill>
                            <a:srgbClr val="000000"/>
                          </a:solidFill>
                          <a:effectLst/>
                          <a:latin typeface="Calibri" panose="020F0502020204030204" pitchFamily="34" charset="0"/>
                        </a:rPr>
                        <a:t>2</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R" sz="500" b="0" i="0" u="none" strike="noStrike">
                          <a:solidFill>
                            <a:srgbClr val="000000"/>
                          </a:solidFill>
                          <a:effectLst/>
                          <a:latin typeface="Calibri" panose="020F0502020204030204" pitchFamily="34" charset="0"/>
                        </a:rPr>
                        <a:t>4</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R" sz="500" b="0" i="0" u="none" strike="noStrike">
                          <a:solidFill>
                            <a:srgbClr val="000000"/>
                          </a:solidFill>
                          <a:effectLst/>
                          <a:latin typeface="Calibri" panose="020F0502020204030204" pitchFamily="34" charset="0"/>
                        </a:rPr>
                        <a:t>1</a:t>
                      </a:r>
                    </a:p>
                  </a:txBody>
                  <a:tcPr marL="4023" marR="4023" marT="40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R" sz="500" b="0" i="0" u="none" strike="noStrike">
                          <a:solidFill>
                            <a:srgbClr val="000000"/>
                          </a:solidFill>
                          <a:effectLst/>
                          <a:latin typeface="Calibri" panose="020F0502020204030204" pitchFamily="34" charset="0"/>
                        </a:rPr>
                        <a:t>0.83</a:t>
                      </a:r>
                    </a:p>
                  </a:txBody>
                  <a:tcPr marL="4023" marR="4023" marT="4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3320527"/>
                  </a:ext>
                </a:extLst>
              </a:tr>
              <a:tr h="341669">
                <a:tc>
                  <a:txBody>
                    <a:bodyPr/>
                    <a:lstStyle/>
                    <a:p>
                      <a:pPr algn="ctr" fontAlgn="ctr"/>
                      <a:r>
                        <a:rPr lang="en-GB" sz="500" b="0" i="0" u="none" strike="noStrike">
                          <a:solidFill>
                            <a:srgbClr val="000000"/>
                          </a:solidFill>
                          <a:effectLst/>
                          <a:latin typeface="Calibri" panose="020F0502020204030204" pitchFamily="34" charset="0"/>
                        </a:rPr>
                        <a:t>ASCVD status</a:t>
                      </a:r>
                    </a:p>
                  </a:txBody>
                  <a:tcPr marL="4023" marR="4023" marT="40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500" b="0" i="0" u="none" strike="noStrike">
                          <a:solidFill>
                            <a:srgbClr val="000000"/>
                          </a:solidFill>
                          <a:effectLst/>
                          <a:latin typeface="Calibri" panose="020F0502020204030204" pitchFamily="34" charset="0"/>
                        </a:rPr>
                        <a:t>SGLT2i</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500" b="0" i="0" u="none" strike="noStrike">
                          <a:solidFill>
                            <a:srgbClr val="000000"/>
                          </a:solidFill>
                          <a:effectLst/>
                          <a:latin typeface="Calibri" panose="020F0502020204030204" pitchFamily="34" charset="0"/>
                        </a:rPr>
                        <a:t>Progression of renal disease</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500" b="0" i="0" u="none" strike="noStrike" dirty="0">
                          <a:solidFill>
                            <a:srgbClr val="000000"/>
                          </a:solidFill>
                          <a:effectLst/>
                          <a:latin typeface="Calibri" panose="020F0502020204030204" pitchFamily="34" charset="0"/>
                        </a:rPr>
                        <a:t>30424892 &amp; 33031522 </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R" sz="500" b="0" i="0" u="none" strike="noStrike" dirty="0">
                          <a:solidFill>
                            <a:srgbClr val="000000"/>
                          </a:solidFill>
                          <a:effectLst/>
                          <a:latin typeface="Calibri" panose="020F0502020204030204" pitchFamily="34" charset="0"/>
                        </a:rPr>
                        <a:t>3/5</a:t>
                      </a:r>
                    </a:p>
                  </a:txBody>
                  <a:tcPr marL="4023" marR="4023" marT="40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R" sz="500" b="0" i="0" u="none" strike="noStrike">
                          <a:solidFill>
                            <a:srgbClr val="000000"/>
                          </a:solidFill>
                          <a:effectLst/>
                          <a:latin typeface="Calibri" panose="020F0502020204030204" pitchFamily="34" charset="0"/>
                        </a:rPr>
                        <a:t>2</a:t>
                      </a:r>
                    </a:p>
                  </a:txBody>
                  <a:tcPr marL="4023" marR="4023" marT="40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R" sz="500" b="0" i="0" u="none" strike="noStrike">
                          <a:solidFill>
                            <a:srgbClr val="000000"/>
                          </a:solidFill>
                          <a:effectLst/>
                          <a:latin typeface="Calibri" panose="020F0502020204030204" pitchFamily="34" charset="0"/>
                        </a:rPr>
                        <a:t>3</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R" sz="500" b="0" i="0" u="none" strike="noStrike">
                          <a:solidFill>
                            <a:srgbClr val="000000"/>
                          </a:solidFill>
                          <a:effectLst/>
                          <a:latin typeface="Calibri" panose="020F0502020204030204" pitchFamily="34" charset="0"/>
                        </a:rPr>
                        <a:t>4</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R" sz="500" b="0" i="0" u="none" strike="noStrike">
                          <a:solidFill>
                            <a:srgbClr val="000000"/>
                          </a:solidFill>
                          <a:effectLst/>
                          <a:latin typeface="Calibri" panose="020F0502020204030204" pitchFamily="34" charset="0"/>
                        </a:rPr>
                        <a:t>1</a:t>
                      </a:r>
                    </a:p>
                  </a:txBody>
                  <a:tcPr marL="4023" marR="4023" marT="40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R" sz="500" b="0" i="0" u="none" strike="noStrike">
                          <a:solidFill>
                            <a:srgbClr val="000000"/>
                          </a:solidFill>
                          <a:effectLst/>
                          <a:latin typeface="Calibri" panose="020F0502020204030204" pitchFamily="34" charset="0"/>
                        </a:rPr>
                        <a:t>0.71/0.73</a:t>
                      </a:r>
                    </a:p>
                  </a:txBody>
                  <a:tcPr marL="4023" marR="4023" marT="4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3047796"/>
                  </a:ext>
                </a:extLst>
              </a:tr>
              <a:tr h="404565">
                <a:tc>
                  <a:txBody>
                    <a:bodyPr/>
                    <a:lstStyle/>
                    <a:p>
                      <a:pPr algn="ctr" fontAlgn="ctr"/>
                      <a:r>
                        <a:rPr lang="en-GB" sz="500" b="0" i="0" u="none" strike="noStrike">
                          <a:solidFill>
                            <a:srgbClr val="000000"/>
                          </a:solidFill>
                          <a:effectLst/>
                          <a:latin typeface="Calibri" panose="020F0502020204030204" pitchFamily="34" charset="0"/>
                        </a:rPr>
                        <a:t>ASCVD status</a:t>
                      </a:r>
                    </a:p>
                  </a:txBody>
                  <a:tcPr marL="4023" marR="4023" marT="40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500" b="0" i="0" u="none" strike="noStrike">
                          <a:solidFill>
                            <a:srgbClr val="000000"/>
                          </a:solidFill>
                          <a:effectLst/>
                          <a:latin typeface="Calibri" panose="020F0502020204030204" pitchFamily="34" charset="0"/>
                        </a:rPr>
                        <a:t>GLP1 RA</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500" b="0" i="0" u="none" strike="noStrike">
                          <a:solidFill>
                            <a:srgbClr val="000000"/>
                          </a:solidFill>
                          <a:effectLst/>
                          <a:latin typeface="Calibri" panose="020F0502020204030204" pitchFamily="34" charset="0"/>
                        </a:rPr>
                        <a:t>MACE</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R" sz="500" b="0" i="0" u="none" strike="noStrike">
                          <a:solidFill>
                            <a:srgbClr val="000000"/>
                          </a:solidFill>
                          <a:effectLst/>
                          <a:latin typeface="Calibri" panose="020F0502020204030204" pitchFamily="34" charset="0"/>
                        </a:rPr>
                        <a:t>31422062 &amp; 31595657 &amp; 34425083</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500" b="0" i="0" u="none" strike="noStrike" dirty="0">
                          <a:solidFill>
                            <a:srgbClr val="000000"/>
                          </a:solidFill>
                          <a:effectLst/>
                          <a:latin typeface="Calibri" panose="020F0502020204030204" pitchFamily="34" charset="0"/>
                        </a:rPr>
                        <a:t>7/7/ 8</a:t>
                      </a:r>
                    </a:p>
                  </a:txBody>
                  <a:tcPr marL="4023" marR="4023" marT="40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R" sz="500" b="0" i="0" u="none" strike="noStrike">
                          <a:solidFill>
                            <a:srgbClr val="000000"/>
                          </a:solidFill>
                          <a:effectLst/>
                          <a:latin typeface="Calibri" panose="020F0502020204030204" pitchFamily="34" charset="0"/>
                        </a:rPr>
                        <a:t>3</a:t>
                      </a:r>
                    </a:p>
                  </a:txBody>
                  <a:tcPr marL="4023" marR="4023" marT="40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R" sz="500" b="0" i="0" u="none" strike="noStrike">
                          <a:solidFill>
                            <a:srgbClr val="000000"/>
                          </a:solidFill>
                          <a:effectLst/>
                          <a:latin typeface="Calibri" panose="020F0502020204030204" pitchFamily="34" charset="0"/>
                        </a:rPr>
                        <a:t>2</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R" sz="500" b="0" i="0" u="none" strike="noStrike">
                          <a:solidFill>
                            <a:srgbClr val="000000"/>
                          </a:solidFill>
                          <a:effectLst/>
                          <a:latin typeface="Calibri" panose="020F0502020204030204" pitchFamily="34" charset="0"/>
                        </a:rPr>
                        <a:t>4</a:t>
                      </a:r>
                    </a:p>
                  </a:txBody>
                  <a:tcPr marL="4023" marR="4023" marT="40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R" sz="500" b="0" i="0" u="none" strike="noStrike">
                          <a:solidFill>
                            <a:srgbClr val="000000"/>
                          </a:solidFill>
                          <a:effectLst/>
                          <a:latin typeface="Calibri" panose="020F0502020204030204" pitchFamily="34" charset="0"/>
                        </a:rPr>
                        <a:t>0</a:t>
                      </a:r>
                    </a:p>
                  </a:txBody>
                  <a:tcPr marL="4023" marR="4023" marT="40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R" sz="500" b="0" i="0" u="none" strike="noStrike" dirty="0">
                          <a:solidFill>
                            <a:srgbClr val="000000"/>
                          </a:solidFill>
                          <a:effectLst/>
                          <a:latin typeface="Calibri" panose="020F0502020204030204" pitchFamily="34" charset="0"/>
                        </a:rPr>
                        <a:t>0.24/0.50/0.18</a:t>
                      </a:r>
                    </a:p>
                  </a:txBody>
                  <a:tcPr marL="4023" marR="4023" marT="4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8474104"/>
                  </a:ext>
                </a:extLst>
              </a:tr>
            </a:tbl>
          </a:graphicData>
        </a:graphic>
      </p:graphicFrame>
      <p:sp>
        <p:nvSpPr>
          <p:cNvPr id="3" name="Rectangle 2">
            <a:extLst>
              <a:ext uri="{FF2B5EF4-FFF2-40B4-BE49-F238E27FC236}">
                <a16:creationId xmlns:a16="http://schemas.microsoft.com/office/drawing/2014/main" id="{275FE9AA-4507-5FBE-95F3-DB20C8DBC8E5}"/>
              </a:ext>
            </a:extLst>
          </p:cNvPr>
          <p:cNvSpPr/>
          <p:nvPr/>
        </p:nvSpPr>
        <p:spPr>
          <a:xfrm>
            <a:off x="3581400" y="1728792"/>
            <a:ext cx="3035299" cy="155401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R"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descr="Graphical user interface, website&#10;&#10;Description automatically generated">
            <a:extLst>
              <a:ext uri="{FF2B5EF4-FFF2-40B4-BE49-F238E27FC236}">
                <a16:creationId xmlns:a16="http://schemas.microsoft.com/office/drawing/2014/main" id="{21313058-1083-36DD-E3A7-C9CE06308C9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58715" y="1365336"/>
            <a:ext cx="4681770" cy="4802179"/>
          </a:xfrm>
          <a:prstGeom prst="rect">
            <a:avLst/>
          </a:prstGeom>
        </p:spPr>
      </p:pic>
      <p:sp>
        <p:nvSpPr>
          <p:cNvPr id="6" name="Θέση κειμένου 3">
            <a:extLst>
              <a:ext uri="{FF2B5EF4-FFF2-40B4-BE49-F238E27FC236}">
                <a16:creationId xmlns:a16="http://schemas.microsoft.com/office/drawing/2014/main" id="{3035D3FA-AB09-984C-BEEC-634ADF1D80AB}"/>
              </a:ext>
            </a:extLst>
          </p:cNvPr>
          <p:cNvSpPr txBox="1">
            <a:spLocks/>
          </p:cNvSpPr>
          <p:nvPr/>
        </p:nvSpPr>
        <p:spPr>
          <a:xfrm>
            <a:off x="2338328" y="6352491"/>
            <a:ext cx="3149802" cy="3835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dirty="0">
                <a:ln>
                  <a:noFill/>
                </a:ln>
                <a:solidFill>
                  <a:prstClr val="black"/>
                </a:solidFill>
                <a:effectLst/>
                <a:uLnTx/>
                <a:uFillTx/>
                <a:latin typeface="Calibri"/>
                <a:ea typeface="+mn-ea"/>
                <a:cs typeface="+mn-cs"/>
              </a:rPr>
              <a:t>BMJ 2021;372:m4573</a:t>
            </a:r>
          </a:p>
        </p:txBody>
      </p:sp>
      <p:sp>
        <p:nvSpPr>
          <p:cNvPr id="8" name="TextBox 7">
            <a:extLst>
              <a:ext uri="{FF2B5EF4-FFF2-40B4-BE49-F238E27FC236}">
                <a16:creationId xmlns:a16="http://schemas.microsoft.com/office/drawing/2014/main" id="{129E9241-D0B1-AC71-0971-C7FE6529D530}"/>
              </a:ext>
            </a:extLst>
          </p:cNvPr>
          <p:cNvSpPr txBox="1"/>
          <p:nvPr/>
        </p:nvSpPr>
        <p:spPr>
          <a:xfrm>
            <a:off x="5989240" y="6280972"/>
            <a:ext cx="213520" cy="230832"/>
          </a:xfrm>
          <a:prstGeom prst="rect">
            <a:avLst/>
          </a:prstGeom>
          <a:noFill/>
        </p:spPr>
        <p:txBody>
          <a:bodyPr wrap="none" rtlCol="0">
            <a:spAutoFit/>
          </a:bodyPr>
          <a:lstStyle/>
          <a:p>
            <a:pPr algn="ctr">
              <a:spcAft>
                <a:spcPts val="600"/>
              </a:spcAft>
            </a:pPr>
            <a:r>
              <a:rPr lang="en-US" sz="900" b="0" i="0" strike="noStrike" dirty="0">
                <a:effectLst/>
                <a:latin typeface="Calibri" panose="020F0502020204030204" pitchFamily="34" charset="0"/>
              </a:rPr>
              <a:t>.</a:t>
            </a:r>
            <a:endParaRPr lang="en-US" sz="900" i="1" dirty="0"/>
          </a:p>
        </p:txBody>
      </p:sp>
    </p:spTree>
    <p:extLst>
      <p:ext uri="{BB962C8B-B14F-4D97-AF65-F5344CB8AC3E}">
        <p14:creationId xmlns:p14="http://schemas.microsoft.com/office/powerpoint/2010/main" val="3272120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914854-DBE9-41CC-3023-23D9E5B850B7}"/>
              </a:ext>
            </a:extLst>
          </p:cNvPr>
          <p:cNvSpPr>
            <a:spLocks noGrp="1"/>
          </p:cNvSpPr>
          <p:nvPr>
            <p:ph type="title"/>
          </p:nvPr>
        </p:nvSpPr>
        <p:spPr>
          <a:xfrm>
            <a:off x="563736" y="19275"/>
            <a:ext cx="11418713" cy="1325563"/>
          </a:xfrm>
        </p:spPr>
        <p:txBody>
          <a:bodyPr>
            <a:normAutofit/>
          </a:bodyPr>
          <a:lstStyle/>
          <a:p>
            <a:r>
              <a:rPr lang="en-GR" sz="4000" dirty="0"/>
              <a:t>Effect on MACE by background use of metformin or baseline HbA</a:t>
            </a:r>
            <a:r>
              <a:rPr lang="en-GR" sz="4000" baseline="-25000" dirty="0"/>
              <a:t>1c</a:t>
            </a:r>
          </a:p>
        </p:txBody>
      </p:sp>
      <p:pic>
        <p:nvPicPr>
          <p:cNvPr id="3" name="Picture 2" descr="Chart&#10;&#10;Description automatically generated">
            <a:extLst>
              <a:ext uri="{FF2B5EF4-FFF2-40B4-BE49-F238E27FC236}">
                <a16:creationId xmlns:a16="http://schemas.microsoft.com/office/drawing/2014/main" id="{FE7B82B3-41FB-7027-18CD-6A93738883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49"/>
          <a:stretch/>
        </p:blipFill>
        <p:spPr>
          <a:xfrm>
            <a:off x="1176411" y="1358900"/>
            <a:ext cx="4156181" cy="2026618"/>
          </a:xfrm>
          <a:prstGeom prst="rect">
            <a:avLst/>
          </a:prstGeom>
        </p:spPr>
      </p:pic>
      <p:sp>
        <p:nvSpPr>
          <p:cNvPr id="6" name="Θέση κειμένου 3">
            <a:extLst>
              <a:ext uri="{FF2B5EF4-FFF2-40B4-BE49-F238E27FC236}">
                <a16:creationId xmlns:a16="http://schemas.microsoft.com/office/drawing/2014/main" id="{8E06FB08-C93B-CBD2-E9A7-A5CB658B432B}"/>
              </a:ext>
            </a:extLst>
          </p:cNvPr>
          <p:cNvSpPr txBox="1">
            <a:spLocks/>
          </p:cNvSpPr>
          <p:nvPr/>
        </p:nvSpPr>
        <p:spPr>
          <a:xfrm>
            <a:off x="409575" y="6082138"/>
            <a:ext cx="4991099" cy="3835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dirty="0">
                <a:ln>
                  <a:noFill/>
                </a:ln>
                <a:solidFill>
                  <a:prstClr val="black"/>
                </a:solidFill>
                <a:effectLst/>
                <a:uLnTx/>
                <a:uFillTx/>
                <a:latin typeface="Calibri"/>
                <a:ea typeface="+mn-ea"/>
                <a:cs typeface="+mn-cs"/>
              </a:rPr>
              <a:t>Diab </a:t>
            </a:r>
            <a:r>
              <a:rPr kumimoji="0" lang="en-US" sz="1050" b="0" i="1" u="none" strike="noStrike" kern="1200" cap="none" spc="0" normalizeH="0" baseline="0" noProof="0" dirty="0" err="1">
                <a:ln>
                  <a:noFill/>
                </a:ln>
                <a:solidFill>
                  <a:prstClr val="black"/>
                </a:solidFill>
                <a:effectLst/>
                <a:uLnTx/>
                <a:uFillTx/>
                <a:latin typeface="Calibri"/>
                <a:ea typeface="+mn-ea"/>
                <a:cs typeface="+mn-cs"/>
              </a:rPr>
              <a:t>Obes</a:t>
            </a:r>
            <a:r>
              <a:rPr kumimoji="0" lang="en-US" sz="1050" b="0" i="1" u="none" strike="noStrike" kern="1200" cap="none" spc="0" normalizeH="0" baseline="0" noProof="0" dirty="0">
                <a:ln>
                  <a:noFill/>
                </a:ln>
                <a:solidFill>
                  <a:prstClr val="black"/>
                </a:solidFill>
                <a:effectLst/>
                <a:uLnTx/>
                <a:uFillTx/>
                <a:latin typeface="Calibri"/>
                <a:ea typeface="+mn-ea"/>
                <a:cs typeface="+mn-cs"/>
              </a:rPr>
              <a:t> </a:t>
            </a:r>
            <a:r>
              <a:rPr kumimoji="0" lang="en-US" sz="1050" b="0" i="1" u="none" strike="noStrike" kern="1200" cap="none" spc="0" normalizeH="0" baseline="0" noProof="0" dirty="0" err="1">
                <a:ln>
                  <a:noFill/>
                </a:ln>
                <a:solidFill>
                  <a:prstClr val="black"/>
                </a:solidFill>
                <a:effectLst/>
                <a:uLnTx/>
                <a:uFillTx/>
                <a:latin typeface="Calibri"/>
                <a:ea typeface="+mn-ea"/>
                <a:cs typeface="+mn-cs"/>
              </a:rPr>
              <a:t>Metab</a:t>
            </a:r>
            <a:r>
              <a:rPr kumimoji="0" lang="en-US" sz="1050" b="0" i="1" u="none" strike="noStrike" kern="1200" cap="none" spc="0" normalizeH="0" baseline="0" noProof="0" dirty="0">
                <a:ln>
                  <a:noFill/>
                </a:ln>
                <a:solidFill>
                  <a:prstClr val="black"/>
                </a:solidFill>
                <a:effectLst/>
                <a:uLnTx/>
                <a:uFillTx/>
                <a:latin typeface="Calibri"/>
                <a:ea typeface="+mn-ea"/>
                <a:cs typeface="+mn-cs"/>
              </a:rPr>
              <a:t> 2021;23:382-390 Diabetes Res Clin </a:t>
            </a:r>
            <a:r>
              <a:rPr kumimoji="0" lang="en-US" sz="1050" b="0" i="1" u="none" strike="noStrike" kern="1200" cap="none" spc="0" normalizeH="0" baseline="0" noProof="0" dirty="0" err="1">
                <a:ln>
                  <a:noFill/>
                </a:ln>
                <a:solidFill>
                  <a:prstClr val="black"/>
                </a:solidFill>
                <a:effectLst/>
                <a:uLnTx/>
                <a:uFillTx/>
                <a:latin typeface="Calibri"/>
                <a:ea typeface="+mn-ea"/>
                <a:cs typeface="+mn-cs"/>
              </a:rPr>
              <a:t>Pract</a:t>
            </a:r>
            <a:r>
              <a:rPr kumimoji="0" lang="en-US" sz="1050" b="0" i="1" u="none" strike="noStrike" kern="1200" cap="none" spc="0" normalizeH="0" baseline="0" noProof="0" dirty="0">
                <a:ln>
                  <a:noFill/>
                </a:ln>
                <a:solidFill>
                  <a:prstClr val="black"/>
                </a:solidFill>
                <a:effectLst/>
                <a:uLnTx/>
                <a:uFillTx/>
                <a:latin typeface="Calibri"/>
                <a:ea typeface="+mn-ea"/>
                <a:cs typeface="+mn-cs"/>
              </a:rPr>
              <a:t>. 2021;177:108921 (updated)</a:t>
            </a:r>
          </a:p>
        </p:txBody>
      </p:sp>
      <p:pic>
        <p:nvPicPr>
          <p:cNvPr id="8" name="Picture 7" descr="Diagram&#10;&#10;Description automatically generated with low confidence">
            <a:extLst>
              <a:ext uri="{FF2B5EF4-FFF2-40B4-BE49-F238E27FC236}">
                <a16:creationId xmlns:a16="http://schemas.microsoft.com/office/drawing/2014/main" id="{099F909E-8F29-DEE8-5EEE-6E32FF2945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1351"/>
          <a:stretch/>
        </p:blipFill>
        <p:spPr>
          <a:xfrm>
            <a:off x="1789085" y="3512394"/>
            <a:ext cx="2930831" cy="2598153"/>
          </a:xfrm>
          <a:prstGeom prst="rect">
            <a:avLst/>
          </a:prstGeom>
        </p:spPr>
      </p:pic>
      <p:grpSp>
        <p:nvGrpSpPr>
          <p:cNvPr id="2" name="Group 1">
            <a:extLst>
              <a:ext uri="{FF2B5EF4-FFF2-40B4-BE49-F238E27FC236}">
                <a16:creationId xmlns:a16="http://schemas.microsoft.com/office/drawing/2014/main" id="{5A521DAF-6F1E-CAEF-2268-36FE5B0A6497}"/>
              </a:ext>
            </a:extLst>
          </p:cNvPr>
          <p:cNvGrpSpPr/>
          <p:nvPr/>
        </p:nvGrpSpPr>
        <p:grpSpPr>
          <a:xfrm>
            <a:off x="6475945" y="1529504"/>
            <a:ext cx="5152318" cy="1802795"/>
            <a:chOff x="214580" y="1801116"/>
            <a:chExt cx="5881420" cy="2032320"/>
          </a:xfrm>
        </p:grpSpPr>
        <p:pic>
          <p:nvPicPr>
            <p:cNvPr id="5" name="Picture 4" descr="Chart, scatter chart&#10;&#10;Description automatically generated">
              <a:extLst>
                <a:ext uri="{FF2B5EF4-FFF2-40B4-BE49-F238E27FC236}">
                  <a16:creationId xmlns:a16="http://schemas.microsoft.com/office/drawing/2014/main" id="{88619764-C1A6-33B1-923B-1673A2A455F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9109" b="-38496"/>
            <a:stretch/>
          </p:blipFill>
          <p:spPr>
            <a:xfrm>
              <a:off x="214580" y="1801116"/>
              <a:ext cx="5881420" cy="2032320"/>
            </a:xfrm>
            <a:prstGeom prst="rect">
              <a:avLst/>
            </a:prstGeom>
          </p:spPr>
        </p:pic>
        <p:pic>
          <p:nvPicPr>
            <p:cNvPr id="7" name="Picture 6">
              <a:extLst>
                <a:ext uri="{FF2B5EF4-FFF2-40B4-BE49-F238E27FC236}">
                  <a16:creationId xmlns:a16="http://schemas.microsoft.com/office/drawing/2014/main" id="{86EB4ACA-5C3B-851E-384A-263FB1FED808}"/>
                </a:ext>
              </a:extLst>
            </p:cNvPr>
            <p:cNvPicPr>
              <a:picLocks noChangeAspect="1"/>
            </p:cNvPicPr>
            <p:nvPr/>
          </p:nvPicPr>
          <p:blipFill>
            <a:blip r:embed="rId6"/>
            <a:stretch>
              <a:fillRect/>
            </a:stretch>
          </p:blipFill>
          <p:spPr>
            <a:xfrm>
              <a:off x="214580" y="3189057"/>
              <a:ext cx="5359400" cy="533400"/>
            </a:xfrm>
            <a:prstGeom prst="rect">
              <a:avLst/>
            </a:prstGeom>
          </p:spPr>
        </p:pic>
      </p:grpSp>
      <p:pic>
        <p:nvPicPr>
          <p:cNvPr id="9" name="Picture 8">
            <a:extLst>
              <a:ext uri="{FF2B5EF4-FFF2-40B4-BE49-F238E27FC236}">
                <a16:creationId xmlns:a16="http://schemas.microsoft.com/office/drawing/2014/main" id="{C44C44BC-525C-2AE3-C81B-F58EA356B5D7}"/>
              </a:ext>
            </a:extLst>
          </p:cNvPr>
          <p:cNvPicPr>
            <a:picLocks noChangeAspect="1"/>
          </p:cNvPicPr>
          <p:nvPr/>
        </p:nvPicPr>
        <p:blipFill rotWithShape="1">
          <a:blip r:embed="rId7"/>
          <a:srcRect t="4795" b="13325"/>
          <a:stretch/>
        </p:blipFill>
        <p:spPr>
          <a:xfrm>
            <a:off x="6374345" y="3624147"/>
            <a:ext cx="5152317" cy="1888901"/>
          </a:xfrm>
          <a:prstGeom prst="rect">
            <a:avLst/>
          </a:prstGeom>
          <a:solidFill>
            <a:schemeClr val="accent2"/>
          </a:solidFill>
        </p:spPr>
      </p:pic>
      <p:sp>
        <p:nvSpPr>
          <p:cNvPr id="11" name="Θέση κειμένου 3">
            <a:extLst>
              <a:ext uri="{FF2B5EF4-FFF2-40B4-BE49-F238E27FC236}">
                <a16:creationId xmlns:a16="http://schemas.microsoft.com/office/drawing/2014/main" id="{0C66CAD4-0D90-C005-8D87-07378ADA8452}"/>
              </a:ext>
            </a:extLst>
          </p:cNvPr>
          <p:cNvSpPr txBox="1">
            <a:spLocks/>
          </p:cNvSpPr>
          <p:nvPr/>
        </p:nvSpPr>
        <p:spPr>
          <a:xfrm>
            <a:off x="5711748" y="5798115"/>
            <a:ext cx="4537152" cy="3844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dirty="0">
                <a:ln>
                  <a:noFill/>
                </a:ln>
                <a:solidFill>
                  <a:prstClr val="black"/>
                </a:solidFill>
                <a:effectLst/>
                <a:uLnTx/>
                <a:uFillTx/>
                <a:latin typeface="Calibri"/>
                <a:ea typeface="+mn-ea"/>
                <a:cs typeface="+mn-cs"/>
              </a:rPr>
              <a:t>Lancet Diabetes Endocrinol 2021;9:653–62; JAMA </a:t>
            </a:r>
            <a:r>
              <a:rPr kumimoji="0" lang="en-US" sz="1050" b="0" i="1" u="none" strike="noStrike" kern="1200" cap="none" spc="0" normalizeH="0" baseline="0" noProof="0" dirty="0" err="1">
                <a:ln>
                  <a:noFill/>
                </a:ln>
                <a:solidFill>
                  <a:prstClr val="black"/>
                </a:solidFill>
                <a:effectLst/>
                <a:uLnTx/>
                <a:uFillTx/>
                <a:latin typeface="Calibri"/>
                <a:ea typeface="+mn-ea"/>
                <a:cs typeface="+mn-cs"/>
              </a:rPr>
              <a:t>Cardiol</a:t>
            </a:r>
            <a:r>
              <a:rPr kumimoji="0" lang="en-US" sz="1050" b="0" i="1" u="none" strike="noStrike" kern="1200" cap="none" spc="0" normalizeH="0" baseline="0" noProof="0" dirty="0">
                <a:ln>
                  <a:noFill/>
                </a:ln>
                <a:solidFill>
                  <a:prstClr val="black"/>
                </a:solidFill>
                <a:effectLst/>
                <a:uLnTx/>
                <a:uFillTx/>
                <a:latin typeface="Calibri"/>
                <a:ea typeface="+mn-ea"/>
                <a:cs typeface="+mn-cs"/>
              </a:rPr>
              <a:t> 2021;6(2):148-158</a:t>
            </a:r>
          </a:p>
        </p:txBody>
      </p:sp>
    </p:spTree>
    <p:extLst>
      <p:ext uri="{BB962C8B-B14F-4D97-AF65-F5344CB8AC3E}">
        <p14:creationId xmlns:p14="http://schemas.microsoft.com/office/powerpoint/2010/main" val="195392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82141-6279-4C65-A702-60459DD897B6}"/>
              </a:ext>
            </a:extLst>
          </p:cNvPr>
          <p:cNvSpPr>
            <a:spLocks noGrp="1"/>
          </p:cNvSpPr>
          <p:nvPr>
            <p:ph type="title"/>
          </p:nvPr>
        </p:nvSpPr>
        <p:spPr/>
        <p:txBody>
          <a:bodyPr>
            <a:normAutofit/>
          </a:bodyPr>
          <a:lstStyle/>
          <a:p>
            <a:r>
              <a:rPr lang="en-US" sz="4000" dirty="0"/>
              <a:t>Overview</a:t>
            </a:r>
          </a:p>
        </p:txBody>
      </p:sp>
      <p:sp>
        <p:nvSpPr>
          <p:cNvPr id="4" name="Text Placeholder 3">
            <a:extLst>
              <a:ext uri="{FF2B5EF4-FFF2-40B4-BE49-F238E27FC236}">
                <a16:creationId xmlns:a16="http://schemas.microsoft.com/office/drawing/2014/main" id="{15757C02-0A91-462A-AB93-B6688E584E06}"/>
              </a:ext>
            </a:extLst>
          </p:cNvPr>
          <p:cNvSpPr>
            <a:spLocks noGrp="1"/>
          </p:cNvSpPr>
          <p:nvPr>
            <p:ph type="body" sz="quarter" idx="13"/>
          </p:nvPr>
        </p:nvSpPr>
        <p:spPr/>
        <p:txBody>
          <a:bodyPr/>
          <a:lstStyle/>
          <a:p>
            <a:endParaRPr lang="en-US" dirty="0"/>
          </a:p>
        </p:txBody>
      </p:sp>
      <p:sp>
        <p:nvSpPr>
          <p:cNvPr id="5" name="Round Diagonal Corner Rectangle 4"/>
          <p:cNvSpPr/>
          <p:nvPr/>
        </p:nvSpPr>
        <p:spPr>
          <a:xfrm>
            <a:off x="615901" y="1717665"/>
            <a:ext cx="7851913" cy="655983"/>
          </a:xfrm>
          <a:prstGeom prst="round2DiagRect">
            <a:avLst/>
          </a:prstGeom>
          <a:ln w="25400">
            <a:solidFill>
              <a:srgbClr val="92D050"/>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The Rationale, Importance, and Context of Glucose-Lowering Treatment</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Billy Collins, DHSc, PA-C &amp; Peter Rossing, MD</a:t>
            </a:r>
          </a:p>
        </p:txBody>
      </p:sp>
      <p:sp>
        <p:nvSpPr>
          <p:cNvPr id="6" name="Round Diagonal Corner Rectangle 5"/>
          <p:cNvSpPr/>
          <p:nvPr/>
        </p:nvSpPr>
        <p:spPr>
          <a:xfrm>
            <a:off x="615901" y="2548115"/>
            <a:ext cx="7851913" cy="893185"/>
          </a:xfrm>
          <a:prstGeom prst="round2DiagRect">
            <a:avLst/>
          </a:prstGeom>
          <a:ln w="25400"/>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Therapeutic Options: Lifestyle and Healthy </a:t>
            </a:r>
            <a:r>
              <a:rPr kumimoji="0" lang="en-US" sz="1800" b="0" i="1" u="none" strike="noStrike" kern="1200" cap="none" spc="0" normalizeH="0" baseline="0" noProof="0" dirty="0" err="1">
                <a:ln>
                  <a:noFill/>
                </a:ln>
                <a:solidFill>
                  <a:prstClr val="black"/>
                </a:solidFill>
                <a:effectLst/>
                <a:uLnTx/>
                <a:uFillTx/>
                <a:latin typeface="Calibri"/>
                <a:ea typeface="+mn-ea"/>
                <a:cs typeface="+mn-cs"/>
              </a:rPr>
              <a:t>Behaviour</a:t>
            </a:r>
            <a:r>
              <a:rPr kumimoji="0" lang="en-US" sz="1800" b="0" i="1" u="none" strike="noStrike" kern="1200" cap="none" spc="0" normalizeH="0" baseline="0" noProof="0" dirty="0">
                <a:ln>
                  <a:noFill/>
                </a:ln>
                <a:solidFill>
                  <a:prstClr val="black"/>
                </a:solidFill>
                <a:effectLst/>
                <a:uLnTx/>
                <a:uFillTx/>
                <a:latin typeface="Calibri"/>
                <a:ea typeface="+mn-ea"/>
                <a:cs typeface="+mn-cs"/>
              </a:rPr>
              <a:t>, Weight Management, and Pharmacotherapy for the Treatment of Type 2 Diabetes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alibri"/>
                <a:ea typeface="+mn-ea"/>
                <a:cs typeface="+mn-cs"/>
              </a:rPr>
              <a:t>Vanita</a:t>
            </a:r>
            <a:r>
              <a:rPr kumimoji="0" lang="en-US" sz="1400" b="1" i="0" u="none" strike="noStrike" kern="1200" cap="none" spc="0" normalizeH="0" baseline="0" noProof="0" dirty="0">
                <a:ln>
                  <a:noFill/>
                </a:ln>
                <a:solidFill>
                  <a:prstClr val="black"/>
                </a:solidFill>
                <a:effectLst/>
                <a:uLnTx/>
                <a:uFillTx/>
                <a:latin typeface="Calibri"/>
                <a:ea typeface="+mn-ea"/>
                <a:cs typeface="+mn-cs"/>
              </a:rPr>
              <a:t> Aroda, MD, Geltrude Mingrone, MD, PhD, &amp; Tsvetalina Tankova, MD, PhD</a:t>
            </a:r>
            <a:endParaRPr kumimoji="0" lang="en-GB"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ound Diagonal Corner Rectangle 6"/>
          <p:cNvSpPr/>
          <p:nvPr/>
        </p:nvSpPr>
        <p:spPr>
          <a:xfrm>
            <a:off x="615901" y="3608122"/>
            <a:ext cx="7851913" cy="893185"/>
          </a:xfrm>
          <a:prstGeom prst="round2DiagRect">
            <a:avLst/>
          </a:prstGeom>
          <a:ln w="25400">
            <a:solidFill>
              <a:srgbClr val="00B0F0"/>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0" i="1" u="none" strike="noStrike" kern="1200" cap="none" spc="0" normalizeH="0" baseline="0" noProof="0" dirty="0" err="1">
                <a:ln>
                  <a:noFill/>
                </a:ln>
                <a:solidFill>
                  <a:prstClr val="black"/>
                </a:solidFill>
                <a:effectLst/>
                <a:uLnTx/>
                <a:uFillTx/>
                <a:latin typeface="Calibri"/>
                <a:ea typeface="+mn-ea"/>
                <a:cs typeface="+mn-cs"/>
              </a:rPr>
              <a:t>Personalised</a:t>
            </a:r>
            <a:r>
              <a:rPr kumimoji="0" lang="en-US" sz="1800" b="0" i="1" u="none" strike="noStrike" kern="1200" cap="none" spc="0" normalizeH="0" baseline="0" noProof="0" dirty="0">
                <a:ln>
                  <a:noFill/>
                </a:ln>
                <a:solidFill>
                  <a:prstClr val="black"/>
                </a:solidFill>
                <a:effectLst/>
                <a:uLnTx/>
                <a:uFillTx/>
                <a:latin typeface="Calibri"/>
                <a:ea typeface="+mn-ea"/>
                <a:cs typeface="+mn-cs"/>
              </a:rPr>
              <a:t> Approach to Treatment Based on Individual Characteristics and Comorbidities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Jennifer Green, MD &amp; Apostolos Tsapas, MD, PhD, MSc  </a:t>
            </a:r>
            <a:endParaRPr kumimoji="0" lang="en-GB"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ound Diagonal Corner Rectangle 7"/>
          <p:cNvSpPr/>
          <p:nvPr/>
        </p:nvSpPr>
        <p:spPr>
          <a:xfrm>
            <a:off x="615900" y="4710964"/>
            <a:ext cx="7851913" cy="655983"/>
          </a:xfrm>
          <a:prstGeom prst="round2DiagRect">
            <a:avLst/>
          </a:prstGeom>
          <a:ln w="25400">
            <a:solidFill>
              <a:srgbClr val="7030A0"/>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Putting it All Together: Strategies for Implementation</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Nisa Maruthur, MD, MHS, Sylvia Rosas, MD, MSCE, &amp; Chantal Mathieu, MD, PhD </a:t>
            </a: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ound Diagonal Corner Rectangle 8"/>
          <p:cNvSpPr/>
          <p:nvPr/>
        </p:nvSpPr>
        <p:spPr>
          <a:xfrm>
            <a:off x="615900" y="5533769"/>
            <a:ext cx="7851913" cy="655983"/>
          </a:xfrm>
          <a:prstGeom prst="round2DiagRect">
            <a:avLst/>
          </a:prstGeom>
          <a:ln w="25400">
            <a:solidFill>
              <a:srgbClr val="FF0000"/>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Key Knowledge Gaps and A Call to Action</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John B. </a:t>
            </a:r>
            <a:r>
              <a:rPr kumimoji="0" lang="en-US" sz="1400" b="1" i="0" u="none" strike="noStrike" kern="1200" cap="none" spc="0" normalizeH="0" baseline="0" noProof="0" dirty="0" err="1">
                <a:ln>
                  <a:noFill/>
                </a:ln>
                <a:solidFill>
                  <a:prstClr val="black"/>
                </a:solidFill>
                <a:effectLst/>
                <a:uLnTx/>
                <a:uFillTx/>
                <a:latin typeface="Calibri"/>
                <a:ea typeface="+mn-ea"/>
                <a:cs typeface="+mn-cs"/>
              </a:rPr>
              <a:t>Buse</a:t>
            </a:r>
            <a:r>
              <a:rPr kumimoji="0" lang="en-US" sz="1400" b="1" i="0" u="none" strike="noStrike" kern="1200" cap="none" spc="0" normalizeH="0" baseline="0" noProof="0" dirty="0">
                <a:ln>
                  <a:noFill/>
                </a:ln>
                <a:solidFill>
                  <a:prstClr val="black"/>
                </a:solidFill>
                <a:effectLst/>
                <a:uLnTx/>
                <a:uFillTx/>
                <a:latin typeface="Calibri"/>
                <a:ea typeface="+mn-ea"/>
                <a:cs typeface="+mn-cs"/>
              </a:rPr>
              <a:t>, MD, PhD </a:t>
            </a: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842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13B13-7120-B744-9C7A-6A808E9C06BB}"/>
              </a:ext>
            </a:extLst>
          </p:cNvPr>
          <p:cNvSpPr>
            <a:spLocks noGrp="1"/>
          </p:cNvSpPr>
          <p:nvPr>
            <p:ph type="title"/>
          </p:nvPr>
        </p:nvSpPr>
        <p:spPr>
          <a:xfrm>
            <a:off x="838200" y="-241404"/>
            <a:ext cx="10515600" cy="1325563"/>
          </a:xfrm>
        </p:spPr>
        <p:txBody>
          <a:bodyPr>
            <a:normAutofit/>
          </a:bodyPr>
          <a:lstStyle/>
          <a:p>
            <a:r>
              <a:rPr lang="en-US" sz="4000" dirty="0"/>
              <a:t>Consensus recommendations</a:t>
            </a:r>
          </a:p>
        </p:txBody>
      </p:sp>
      <p:sp>
        <p:nvSpPr>
          <p:cNvPr id="3" name="Content Placeholder 2">
            <a:extLst>
              <a:ext uri="{FF2B5EF4-FFF2-40B4-BE49-F238E27FC236}">
                <a16:creationId xmlns:a16="http://schemas.microsoft.com/office/drawing/2014/main" id="{8115318A-0F9C-D64A-A9FD-CEF89F23F79B}"/>
              </a:ext>
            </a:extLst>
          </p:cNvPr>
          <p:cNvSpPr>
            <a:spLocks noGrp="1"/>
          </p:cNvSpPr>
          <p:nvPr>
            <p:ph sz="half" idx="1"/>
          </p:nvPr>
        </p:nvSpPr>
        <p:spPr>
          <a:xfrm>
            <a:off x="838201" y="1422503"/>
            <a:ext cx="10515599" cy="4351338"/>
          </a:xfrm>
        </p:spPr>
        <p:txBody>
          <a:bodyPr>
            <a:normAutofit/>
          </a:bodyPr>
          <a:lstStyle/>
          <a:p>
            <a:pPr lvl="0"/>
            <a:r>
              <a:rPr lang="en-US" dirty="0"/>
              <a:t>In people with HF, CKD, established CVD, or multiple risk factors for CVD, the decision to use a GLP-1RA or an SGLT2i with proven benefit should be independent of background use of metformin.</a:t>
            </a:r>
            <a:endParaRPr lang="en-GR" dirty="0"/>
          </a:p>
          <a:p>
            <a:pPr lvl="0"/>
            <a:endParaRPr lang="en-US" dirty="0"/>
          </a:p>
          <a:p>
            <a:pPr lvl="0"/>
            <a:r>
              <a:rPr lang="en-US" dirty="0"/>
              <a:t>In people with HF, CKD, established CVD, or multiple risk factors for CVD, the decision to use a GLP-1RA or an SGLT2i with proven benefit should be independent of baseline HbA</a:t>
            </a:r>
            <a:r>
              <a:rPr lang="en-US" baseline="-25000" dirty="0"/>
              <a:t>1c</a:t>
            </a:r>
            <a:r>
              <a:rPr lang="en-US" dirty="0"/>
              <a:t>.</a:t>
            </a:r>
            <a:endParaRPr lang="en-GR" dirty="0"/>
          </a:p>
        </p:txBody>
      </p:sp>
      <p:sp>
        <p:nvSpPr>
          <p:cNvPr id="4" name="TextBox 3">
            <a:extLst>
              <a:ext uri="{FF2B5EF4-FFF2-40B4-BE49-F238E27FC236}">
                <a16:creationId xmlns:a16="http://schemas.microsoft.com/office/drawing/2014/main" id="{86634A16-0D56-AB8B-56D1-226A18DFDAB5}"/>
              </a:ext>
            </a:extLst>
          </p:cNvPr>
          <p:cNvSpPr txBox="1"/>
          <p:nvPr/>
        </p:nvSpPr>
        <p:spPr>
          <a:xfrm>
            <a:off x="2584174" y="1268233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R"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7DD30750-F76D-0E8D-CB3A-45C4A091F6CF}"/>
              </a:ext>
            </a:extLst>
          </p:cNvPr>
          <p:cNvSpPr txBox="1"/>
          <p:nvPr/>
        </p:nvSpPr>
        <p:spPr>
          <a:xfrm>
            <a:off x="2364263" y="6185722"/>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252577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914854-DBE9-41CC-3023-23D9E5B850B7}"/>
              </a:ext>
            </a:extLst>
          </p:cNvPr>
          <p:cNvSpPr>
            <a:spLocks noGrp="1"/>
          </p:cNvSpPr>
          <p:nvPr>
            <p:ph type="title"/>
          </p:nvPr>
        </p:nvSpPr>
        <p:spPr>
          <a:xfrm>
            <a:off x="374868" y="-1810"/>
            <a:ext cx="11601449" cy="1325563"/>
          </a:xfrm>
        </p:spPr>
        <p:txBody>
          <a:bodyPr>
            <a:normAutofit/>
          </a:bodyPr>
          <a:lstStyle/>
          <a:p>
            <a:r>
              <a:rPr lang="en-GR" sz="4000" dirty="0"/>
              <a:t>Choosing </a:t>
            </a:r>
            <a:r>
              <a:rPr lang="en-GB" sz="4000" dirty="0"/>
              <a:t>glucose-lowering</a:t>
            </a:r>
            <a:r>
              <a:rPr lang="en-GR" sz="4000" dirty="0"/>
              <a:t> medication in p</a:t>
            </a:r>
            <a:r>
              <a:rPr lang="en-US" sz="4000" dirty="0" err="1"/>
              <a:t>eople</a:t>
            </a:r>
            <a:r>
              <a:rPr lang="en-US" sz="4000" dirty="0"/>
              <a:t> </a:t>
            </a:r>
            <a:r>
              <a:rPr lang="en-GR" sz="4000" dirty="0"/>
              <a:t>with </a:t>
            </a:r>
            <a:r>
              <a:rPr lang="en-GB" sz="4000" dirty="0"/>
              <a:t>heart failure </a:t>
            </a:r>
            <a:endParaRPr lang="en-GR" sz="4000" dirty="0"/>
          </a:p>
        </p:txBody>
      </p:sp>
      <p:pic>
        <p:nvPicPr>
          <p:cNvPr id="2" name="Picture 1" descr="A picture containing text&#10;&#10;Description automatically generated">
            <a:extLst>
              <a:ext uri="{FF2B5EF4-FFF2-40B4-BE49-F238E27FC236}">
                <a16:creationId xmlns:a16="http://schemas.microsoft.com/office/drawing/2014/main" id="{E2BDC7D7-5AE0-7240-19D2-C5B67485AB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91567" y="1530710"/>
            <a:ext cx="1808866" cy="2713297"/>
          </a:xfrm>
          <a:prstGeom prst="rect">
            <a:avLst/>
          </a:prstGeom>
        </p:spPr>
      </p:pic>
      <p:sp>
        <p:nvSpPr>
          <p:cNvPr id="5" name="TextBox 4">
            <a:extLst>
              <a:ext uri="{FF2B5EF4-FFF2-40B4-BE49-F238E27FC236}">
                <a16:creationId xmlns:a16="http://schemas.microsoft.com/office/drawing/2014/main" id="{974D7E1E-C80E-15E8-EADE-F3B890332DF9}"/>
              </a:ext>
            </a:extLst>
          </p:cNvPr>
          <p:cNvSpPr txBox="1"/>
          <p:nvPr/>
        </p:nvSpPr>
        <p:spPr>
          <a:xfrm>
            <a:off x="702527" y="4580140"/>
            <a:ext cx="10946133" cy="954107"/>
          </a:xfrm>
          <a:prstGeom prst="rect">
            <a:avLst/>
          </a:prstGeom>
          <a:noFill/>
        </p:spPr>
        <p:txBody>
          <a:bodyPr wrap="square">
            <a:spAutoFit/>
          </a:bodyPr>
          <a:lstStyle/>
          <a:p>
            <a:pPr lvl="0"/>
            <a:r>
              <a:rPr lang="en-US" sz="2800" dirty="0"/>
              <a:t>In people with heart failure SGLT2i should be used because they improve heart failure and kidney outcomes.</a:t>
            </a:r>
            <a:endParaRPr lang="en-GR" sz="2800" dirty="0"/>
          </a:p>
        </p:txBody>
      </p:sp>
      <p:sp>
        <p:nvSpPr>
          <p:cNvPr id="6" name="TextBox 5">
            <a:extLst>
              <a:ext uri="{FF2B5EF4-FFF2-40B4-BE49-F238E27FC236}">
                <a16:creationId xmlns:a16="http://schemas.microsoft.com/office/drawing/2014/main" id="{79C10D2F-D865-6EFB-CE36-1F29BED22CFF}"/>
              </a:ext>
            </a:extLst>
          </p:cNvPr>
          <p:cNvSpPr txBox="1"/>
          <p:nvPr/>
        </p:nvSpPr>
        <p:spPr>
          <a:xfrm>
            <a:off x="2373788" y="6185722"/>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386748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EB1D11-DAE4-2279-6032-98F4857A2C3E}"/>
              </a:ext>
            </a:extLst>
          </p:cNvPr>
          <p:cNvSpPr>
            <a:spLocks noGrp="1"/>
          </p:cNvSpPr>
          <p:nvPr>
            <p:ph type="title"/>
          </p:nvPr>
        </p:nvSpPr>
        <p:spPr>
          <a:xfrm>
            <a:off x="630306" y="351437"/>
            <a:ext cx="11139282" cy="871203"/>
          </a:xfrm>
        </p:spPr>
        <p:txBody>
          <a:bodyPr>
            <a:normAutofit/>
          </a:bodyPr>
          <a:lstStyle/>
          <a:p>
            <a:r>
              <a:rPr lang="en-GR" sz="4000" dirty="0"/>
              <a:t>Effect of SGLT2i in p</a:t>
            </a:r>
            <a:r>
              <a:rPr lang="en-US" sz="4000" dirty="0" err="1"/>
              <a:t>eople</a:t>
            </a:r>
            <a:r>
              <a:rPr lang="en-GR" sz="4000" dirty="0"/>
              <a:t> with heart failure</a:t>
            </a:r>
          </a:p>
        </p:txBody>
      </p:sp>
      <p:sp>
        <p:nvSpPr>
          <p:cNvPr id="6" name="Θέση κειμένου 3">
            <a:extLst>
              <a:ext uri="{FF2B5EF4-FFF2-40B4-BE49-F238E27FC236}">
                <a16:creationId xmlns:a16="http://schemas.microsoft.com/office/drawing/2014/main" id="{DB8E81B9-403B-4272-5C44-4B74FBF35181}"/>
              </a:ext>
            </a:extLst>
          </p:cNvPr>
          <p:cNvSpPr txBox="1">
            <a:spLocks/>
          </p:cNvSpPr>
          <p:nvPr/>
        </p:nvSpPr>
        <p:spPr>
          <a:xfrm>
            <a:off x="5722940" y="6123063"/>
            <a:ext cx="3149802" cy="3835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dirty="0">
                <a:ln>
                  <a:noFill/>
                </a:ln>
                <a:solidFill>
                  <a:prstClr val="black"/>
                </a:solidFill>
                <a:effectLst/>
                <a:uLnTx/>
                <a:uFillTx/>
                <a:latin typeface="Calibri"/>
                <a:ea typeface="+mn-ea"/>
                <a:cs typeface="+mn-cs"/>
              </a:rPr>
              <a:t>N </a:t>
            </a:r>
            <a:r>
              <a:rPr kumimoji="0" lang="en-US" sz="1050" b="0" i="1" u="none" strike="noStrike" kern="1200" cap="none" spc="0" normalizeH="0" baseline="0" noProof="0" dirty="0" err="1">
                <a:ln>
                  <a:noFill/>
                </a:ln>
                <a:solidFill>
                  <a:prstClr val="black"/>
                </a:solidFill>
                <a:effectLst/>
                <a:uLnTx/>
                <a:uFillTx/>
                <a:latin typeface="Calibri"/>
                <a:ea typeface="+mn-ea"/>
                <a:cs typeface="+mn-cs"/>
              </a:rPr>
              <a:t>Engl</a:t>
            </a:r>
            <a:r>
              <a:rPr kumimoji="0" lang="en-US" sz="1050" b="0" i="1" u="none" strike="noStrike" kern="1200" cap="none" spc="0" normalizeH="0" baseline="0" noProof="0" dirty="0">
                <a:ln>
                  <a:noFill/>
                </a:ln>
                <a:solidFill>
                  <a:prstClr val="black"/>
                </a:solidFill>
                <a:effectLst/>
                <a:uLnTx/>
                <a:uFillTx/>
                <a:latin typeface="Calibri"/>
                <a:ea typeface="+mn-ea"/>
                <a:cs typeface="+mn-cs"/>
              </a:rPr>
              <a:t> J Med 2020;383:1413-1424</a:t>
            </a:r>
          </a:p>
        </p:txBody>
      </p:sp>
      <p:pic>
        <p:nvPicPr>
          <p:cNvPr id="7" name="Εικόνα 1">
            <a:extLst>
              <a:ext uri="{FF2B5EF4-FFF2-40B4-BE49-F238E27FC236}">
                <a16:creationId xmlns:a16="http://schemas.microsoft.com/office/drawing/2014/main" id="{22DE41F8-B938-43A6-2DA6-6EA421F5A969}"/>
              </a:ext>
            </a:extLst>
          </p:cNvPr>
          <p:cNvPicPr>
            <a:picLocks noChangeAspect="1"/>
          </p:cNvPicPr>
          <p:nvPr/>
        </p:nvPicPr>
        <p:blipFill>
          <a:blip r:embed="rId3"/>
          <a:stretch>
            <a:fillRect/>
          </a:stretch>
        </p:blipFill>
        <p:spPr>
          <a:xfrm rot="5400000">
            <a:off x="1376209" y="928306"/>
            <a:ext cx="2486737" cy="3984126"/>
          </a:xfrm>
          <a:prstGeom prst="rect">
            <a:avLst/>
          </a:prstGeom>
        </p:spPr>
      </p:pic>
      <p:pic>
        <p:nvPicPr>
          <p:cNvPr id="8" name="Εικόνα 6">
            <a:extLst>
              <a:ext uri="{FF2B5EF4-FFF2-40B4-BE49-F238E27FC236}">
                <a16:creationId xmlns:a16="http://schemas.microsoft.com/office/drawing/2014/main" id="{A9814FD7-156E-69C5-AE5E-71A5F9A97050}"/>
              </a:ext>
            </a:extLst>
          </p:cNvPr>
          <p:cNvPicPr>
            <a:picLocks noChangeAspect="1"/>
          </p:cNvPicPr>
          <p:nvPr/>
        </p:nvPicPr>
        <p:blipFill>
          <a:blip r:embed="rId4"/>
          <a:stretch>
            <a:fillRect/>
          </a:stretch>
        </p:blipFill>
        <p:spPr>
          <a:xfrm>
            <a:off x="4621972" y="3084888"/>
            <a:ext cx="3155950" cy="3125893"/>
          </a:xfrm>
          <a:prstGeom prst="rect">
            <a:avLst/>
          </a:prstGeom>
        </p:spPr>
      </p:pic>
      <p:sp>
        <p:nvSpPr>
          <p:cNvPr id="9" name="TextBox 8">
            <a:extLst>
              <a:ext uri="{FF2B5EF4-FFF2-40B4-BE49-F238E27FC236}">
                <a16:creationId xmlns:a16="http://schemas.microsoft.com/office/drawing/2014/main" id="{39C38B04-4805-EE03-7465-57DC6774E34D}"/>
              </a:ext>
            </a:extLst>
          </p:cNvPr>
          <p:cNvSpPr txBox="1"/>
          <p:nvPr/>
        </p:nvSpPr>
        <p:spPr>
          <a:xfrm>
            <a:off x="617183" y="1264960"/>
            <a:ext cx="4004789" cy="412039"/>
          </a:xfrm>
          <a:prstGeom prst="rect">
            <a:avLst/>
          </a:prstGeom>
          <a:noFill/>
        </p:spPr>
        <p:txBody>
          <a:bodyPr wrap="square" rtlCol="0">
            <a:spAutoFit/>
          </a:bodyPr>
          <a:lstStyle/>
          <a:p>
            <a:pPr algn="ctr">
              <a:defRPr/>
            </a:pPr>
            <a:r>
              <a:rPr lang="en-US" sz="2000" b="1" dirty="0">
                <a:solidFill>
                  <a:prstClr val="black"/>
                </a:solidFill>
              </a:rPr>
              <a:t>DAPA-HF</a:t>
            </a:r>
          </a:p>
        </p:txBody>
      </p:sp>
      <p:pic>
        <p:nvPicPr>
          <p:cNvPr id="2" name="Picture 1">
            <a:extLst>
              <a:ext uri="{FF2B5EF4-FFF2-40B4-BE49-F238E27FC236}">
                <a16:creationId xmlns:a16="http://schemas.microsoft.com/office/drawing/2014/main" id="{16A5E394-2CB6-36FA-7EBD-8A9A63C9BFCB}"/>
              </a:ext>
            </a:extLst>
          </p:cNvPr>
          <p:cNvPicPr>
            <a:picLocks noChangeAspect="1"/>
          </p:cNvPicPr>
          <p:nvPr/>
        </p:nvPicPr>
        <p:blipFill>
          <a:blip r:embed="rId5"/>
          <a:stretch>
            <a:fillRect/>
          </a:stretch>
        </p:blipFill>
        <p:spPr>
          <a:xfrm>
            <a:off x="7868463" y="1665071"/>
            <a:ext cx="3514940" cy="2486735"/>
          </a:xfrm>
          <a:prstGeom prst="rect">
            <a:avLst/>
          </a:prstGeom>
        </p:spPr>
      </p:pic>
      <p:sp>
        <p:nvSpPr>
          <p:cNvPr id="3" name="TextBox 2">
            <a:extLst>
              <a:ext uri="{FF2B5EF4-FFF2-40B4-BE49-F238E27FC236}">
                <a16:creationId xmlns:a16="http://schemas.microsoft.com/office/drawing/2014/main" id="{6ACB83FC-A213-5ED0-66AE-0C436B0CD334}"/>
              </a:ext>
            </a:extLst>
          </p:cNvPr>
          <p:cNvSpPr txBox="1"/>
          <p:nvPr/>
        </p:nvSpPr>
        <p:spPr>
          <a:xfrm>
            <a:off x="8206074" y="1276890"/>
            <a:ext cx="283413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EMPEROR-PRESERVED</a:t>
            </a:r>
          </a:p>
        </p:txBody>
      </p:sp>
      <p:sp>
        <p:nvSpPr>
          <p:cNvPr id="11" name="Θέση κειμένου 3">
            <a:extLst>
              <a:ext uri="{FF2B5EF4-FFF2-40B4-BE49-F238E27FC236}">
                <a16:creationId xmlns:a16="http://schemas.microsoft.com/office/drawing/2014/main" id="{00527279-472E-A3E3-C65F-479894D4575D}"/>
              </a:ext>
            </a:extLst>
          </p:cNvPr>
          <p:cNvSpPr txBox="1">
            <a:spLocks/>
          </p:cNvSpPr>
          <p:nvPr/>
        </p:nvSpPr>
        <p:spPr>
          <a:xfrm>
            <a:off x="7865673" y="4151806"/>
            <a:ext cx="3514939" cy="4001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dirty="0">
                <a:ln>
                  <a:noFill/>
                </a:ln>
                <a:solidFill>
                  <a:prstClr val="black"/>
                </a:solidFill>
                <a:effectLst/>
                <a:uLnTx/>
                <a:uFillTx/>
                <a:latin typeface="Calibri"/>
                <a:ea typeface="+mn-ea"/>
                <a:cs typeface="+mn-cs"/>
              </a:rPr>
              <a:t>N </a:t>
            </a:r>
            <a:r>
              <a:rPr kumimoji="0" lang="en-US" sz="1050" b="0" i="1" u="none" strike="noStrike" kern="1200" cap="none" spc="0" normalizeH="0" baseline="0" noProof="0" dirty="0" err="1">
                <a:ln>
                  <a:noFill/>
                </a:ln>
                <a:solidFill>
                  <a:prstClr val="black"/>
                </a:solidFill>
                <a:effectLst/>
                <a:uLnTx/>
                <a:uFillTx/>
                <a:latin typeface="Calibri"/>
                <a:ea typeface="+mn-ea"/>
                <a:cs typeface="+mn-cs"/>
              </a:rPr>
              <a:t>Engl</a:t>
            </a:r>
            <a:r>
              <a:rPr kumimoji="0" lang="en-US" sz="1050" b="0" i="1" u="none" strike="noStrike" kern="1200" cap="none" spc="0" normalizeH="0" baseline="0" noProof="0" dirty="0">
                <a:ln>
                  <a:noFill/>
                </a:ln>
                <a:solidFill>
                  <a:prstClr val="black"/>
                </a:solidFill>
                <a:effectLst/>
                <a:uLnTx/>
                <a:uFillTx/>
                <a:latin typeface="Calibri"/>
                <a:ea typeface="+mn-ea"/>
                <a:cs typeface="+mn-cs"/>
              </a:rPr>
              <a:t> J Med 2021;385:1451-1461</a:t>
            </a:r>
          </a:p>
        </p:txBody>
      </p:sp>
      <p:sp>
        <p:nvSpPr>
          <p:cNvPr id="12" name="TextBox 11">
            <a:extLst>
              <a:ext uri="{FF2B5EF4-FFF2-40B4-BE49-F238E27FC236}">
                <a16:creationId xmlns:a16="http://schemas.microsoft.com/office/drawing/2014/main" id="{8A5F9766-EE2F-73EB-8F0A-1C554E17CD33}"/>
              </a:ext>
            </a:extLst>
          </p:cNvPr>
          <p:cNvSpPr txBox="1"/>
          <p:nvPr/>
        </p:nvSpPr>
        <p:spPr>
          <a:xfrm>
            <a:off x="4702182" y="2684778"/>
            <a:ext cx="2968027" cy="400110"/>
          </a:xfrm>
          <a:prstGeom prst="rect">
            <a:avLst/>
          </a:prstGeom>
          <a:noFill/>
        </p:spPr>
        <p:txBody>
          <a:bodyPr wrap="square" rtlCol="0">
            <a:spAutoFit/>
          </a:bodyPr>
          <a:lstStyle/>
          <a:p>
            <a:pPr algn="ctr">
              <a:defRPr/>
            </a:pPr>
            <a:r>
              <a:rPr lang="en-US" sz="2000" b="1" dirty="0">
                <a:solidFill>
                  <a:prstClr val="black"/>
                </a:solidFill>
              </a:rPr>
              <a:t>EMPEROR-REDUCED</a:t>
            </a:r>
          </a:p>
        </p:txBody>
      </p:sp>
      <p:sp>
        <p:nvSpPr>
          <p:cNvPr id="13" name="Θέση κειμένου 3">
            <a:extLst>
              <a:ext uri="{FF2B5EF4-FFF2-40B4-BE49-F238E27FC236}">
                <a16:creationId xmlns:a16="http://schemas.microsoft.com/office/drawing/2014/main" id="{F34D0B15-CF9C-01AD-3FFD-C37D1E4A2528}"/>
              </a:ext>
            </a:extLst>
          </p:cNvPr>
          <p:cNvSpPr txBox="1">
            <a:spLocks/>
          </p:cNvSpPr>
          <p:nvPr/>
        </p:nvSpPr>
        <p:spPr>
          <a:xfrm>
            <a:off x="617183" y="4206058"/>
            <a:ext cx="3149802" cy="3835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dirty="0">
                <a:ln>
                  <a:noFill/>
                </a:ln>
                <a:solidFill>
                  <a:prstClr val="black"/>
                </a:solidFill>
                <a:effectLst/>
                <a:uLnTx/>
                <a:uFillTx/>
                <a:latin typeface="Calibri"/>
                <a:ea typeface="+mn-ea"/>
                <a:cs typeface="+mn-cs"/>
              </a:rPr>
              <a:t>N </a:t>
            </a:r>
            <a:r>
              <a:rPr kumimoji="0" lang="en-US" sz="1050" b="0" i="1" u="none" strike="noStrike" kern="1200" cap="none" spc="0" normalizeH="0" baseline="0" noProof="0" dirty="0" err="1">
                <a:ln>
                  <a:noFill/>
                </a:ln>
                <a:solidFill>
                  <a:prstClr val="black"/>
                </a:solidFill>
                <a:effectLst/>
                <a:uLnTx/>
                <a:uFillTx/>
                <a:latin typeface="Calibri"/>
                <a:ea typeface="+mn-ea"/>
                <a:cs typeface="+mn-cs"/>
              </a:rPr>
              <a:t>Engl</a:t>
            </a:r>
            <a:r>
              <a:rPr kumimoji="0" lang="en-US" sz="1050" b="0" i="1" u="none" strike="noStrike" kern="1200" cap="none" spc="0" normalizeH="0" baseline="0" noProof="0" dirty="0">
                <a:ln>
                  <a:noFill/>
                </a:ln>
                <a:solidFill>
                  <a:prstClr val="black"/>
                </a:solidFill>
                <a:effectLst/>
                <a:uLnTx/>
                <a:uFillTx/>
                <a:latin typeface="Calibri"/>
                <a:ea typeface="+mn-ea"/>
                <a:cs typeface="+mn-cs"/>
              </a:rPr>
              <a:t> J Med 2019;381:1995-2008</a:t>
            </a:r>
          </a:p>
        </p:txBody>
      </p:sp>
      <p:sp>
        <p:nvSpPr>
          <p:cNvPr id="14" name="TextBox 13">
            <a:extLst>
              <a:ext uri="{FF2B5EF4-FFF2-40B4-BE49-F238E27FC236}">
                <a16:creationId xmlns:a16="http://schemas.microsoft.com/office/drawing/2014/main" id="{1B0FAF5B-9080-C5EC-BC48-D52EB210489A}"/>
              </a:ext>
            </a:extLst>
          </p:cNvPr>
          <p:cNvSpPr txBox="1"/>
          <p:nvPr/>
        </p:nvSpPr>
        <p:spPr>
          <a:xfrm>
            <a:off x="5989240" y="6280972"/>
            <a:ext cx="213520" cy="230832"/>
          </a:xfrm>
          <a:prstGeom prst="rect">
            <a:avLst/>
          </a:prstGeom>
          <a:noFill/>
        </p:spPr>
        <p:txBody>
          <a:bodyPr wrap="none" rtlCol="0">
            <a:spAutoFit/>
          </a:bodyPr>
          <a:lstStyle/>
          <a:p>
            <a:pPr algn="ctr">
              <a:spcAft>
                <a:spcPts val="600"/>
              </a:spcAft>
            </a:pPr>
            <a:r>
              <a:rPr lang="en-US" sz="900" b="0" i="0" strike="noStrike" dirty="0">
                <a:effectLst/>
                <a:latin typeface="Calibri" panose="020F0502020204030204" pitchFamily="34" charset="0"/>
              </a:rPr>
              <a:t>.</a:t>
            </a:r>
            <a:endParaRPr lang="en-US" sz="900" i="1" dirty="0"/>
          </a:p>
        </p:txBody>
      </p:sp>
    </p:spTree>
    <p:extLst>
      <p:ext uri="{BB962C8B-B14F-4D97-AF65-F5344CB8AC3E}">
        <p14:creationId xmlns:p14="http://schemas.microsoft.com/office/powerpoint/2010/main" val="136393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3C26D-C2C0-23B6-965B-1FF7A0407B78}"/>
              </a:ext>
            </a:extLst>
          </p:cNvPr>
          <p:cNvSpPr>
            <a:spLocks noGrp="1"/>
          </p:cNvSpPr>
          <p:nvPr>
            <p:ph type="title"/>
          </p:nvPr>
        </p:nvSpPr>
        <p:spPr>
          <a:xfrm>
            <a:off x="762785" y="134296"/>
            <a:ext cx="10515600" cy="1325563"/>
          </a:xfrm>
        </p:spPr>
        <p:txBody>
          <a:bodyPr>
            <a:normAutofit/>
          </a:bodyPr>
          <a:lstStyle/>
          <a:p>
            <a:r>
              <a:rPr lang="en-GR" sz="4000" dirty="0"/>
              <a:t>Effect of SGLT2i in </a:t>
            </a:r>
            <a:r>
              <a:rPr lang="en-US" sz="4000" dirty="0"/>
              <a:t>people with heart failure</a:t>
            </a:r>
            <a:endParaRPr lang="en-GR" sz="4000" dirty="0"/>
          </a:p>
        </p:txBody>
      </p:sp>
      <p:pic>
        <p:nvPicPr>
          <p:cNvPr id="4" name="Picture 3">
            <a:extLst>
              <a:ext uri="{FF2B5EF4-FFF2-40B4-BE49-F238E27FC236}">
                <a16:creationId xmlns:a16="http://schemas.microsoft.com/office/drawing/2014/main" id="{55A37EDE-8F61-4E2B-9B70-BDB41A26208E}"/>
              </a:ext>
            </a:extLst>
          </p:cNvPr>
          <p:cNvPicPr>
            <a:picLocks noChangeAspect="1"/>
          </p:cNvPicPr>
          <p:nvPr/>
        </p:nvPicPr>
        <p:blipFill>
          <a:blip r:embed="rId3"/>
          <a:stretch>
            <a:fillRect/>
          </a:stretch>
        </p:blipFill>
        <p:spPr>
          <a:xfrm>
            <a:off x="1050315" y="1971405"/>
            <a:ext cx="10095302" cy="1819373"/>
          </a:xfrm>
          <a:prstGeom prst="rect">
            <a:avLst/>
          </a:prstGeom>
          <a:ln w="19050">
            <a:solidFill>
              <a:schemeClr val="tx1"/>
            </a:solidFill>
          </a:ln>
        </p:spPr>
      </p:pic>
      <p:sp>
        <p:nvSpPr>
          <p:cNvPr id="5" name="TextBox 4">
            <a:extLst>
              <a:ext uri="{FF2B5EF4-FFF2-40B4-BE49-F238E27FC236}">
                <a16:creationId xmlns:a16="http://schemas.microsoft.com/office/drawing/2014/main" id="{AFAA77E3-AC88-47B4-9262-8E69001F1FBA}"/>
              </a:ext>
            </a:extLst>
          </p:cNvPr>
          <p:cNvSpPr txBox="1"/>
          <p:nvPr/>
        </p:nvSpPr>
        <p:spPr>
          <a:xfrm>
            <a:off x="762785" y="1227731"/>
            <a:ext cx="79578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Meta-analysis of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HFrEF</a:t>
            </a:r>
            <a:r>
              <a:rPr kumimoji="0" lang="en-US" sz="2400" b="0" i="0" u="none" strike="noStrike" kern="1200" cap="none" spc="0" normalizeH="0" baseline="0" noProof="0" dirty="0">
                <a:ln>
                  <a:noFill/>
                </a:ln>
                <a:solidFill>
                  <a:prstClr val="black"/>
                </a:solidFill>
                <a:effectLst/>
                <a:uLnTx/>
                <a:uFillTx/>
                <a:latin typeface="Calibri"/>
                <a:ea typeface="+mn-ea"/>
                <a:cs typeface="+mn-cs"/>
              </a:rPr>
              <a:t> trials: First Kidney Outcome Composite</a:t>
            </a:r>
          </a:p>
        </p:txBody>
      </p:sp>
      <p:sp>
        <p:nvSpPr>
          <p:cNvPr id="6" name="Rectangle 5">
            <a:extLst>
              <a:ext uri="{FF2B5EF4-FFF2-40B4-BE49-F238E27FC236}">
                <a16:creationId xmlns:a16="http://schemas.microsoft.com/office/drawing/2014/main" id="{127DFCFD-ED0B-4F6B-92F4-776B9B0EFE88}"/>
              </a:ext>
            </a:extLst>
          </p:cNvPr>
          <p:cNvSpPr/>
          <p:nvPr/>
        </p:nvSpPr>
        <p:spPr>
          <a:xfrm>
            <a:off x="1046381" y="4130234"/>
            <a:ext cx="1009923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Kidney composite was defined as time to first occurrence of any of the components of 50% or higher sustained decline in eGFR, end-stage renal disease, or renal death. End-stage renal disease was defined as either sustained eGFR lower than 15 mL/min per 1·73 m², chronic dialysis treatment, or receiving a renal transplant. </a:t>
            </a:r>
          </a:p>
        </p:txBody>
      </p:sp>
      <p:sp>
        <p:nvSpPr>
          <p:cNvPr id="8" name="Θέση κειμένου 3">
            <a:extLst>
              <a:ext uri="{FF2B5EF4-FFF2-40B4-BE49-F238E27FC236}">
                <a16:creationId xmlns:a16="http://schemas.microsoft.com/office/drawing/2014/main" id="{320A6067-2E50-8216-2463-6DEBFB6EA8E3}"/>
              </a:ext>
            </a:extLst>
          </p:cNvPr>
          <p:cNvSpPr txBox="1">
            <a:spLocks/>
          </p:cNvSpPr>
          <p:nvPr/>
        </p:nvSpPr>
        <p:spPr>
          <a:xfrm>
            <a:off x="2277693" y="6340204"/>
            <a:ext cx="3149802" cy="3835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dirty="0">
                <a:ln>
                  <a:noFill/>
                </a:ln>
                <a:solidFill>
                  <a:prstClr val="black"/>
                </a:solidFill>
                <a:effectLst/>
                <a:uLnTx/>
                <a:uFillTx/>
                <a:latin typeface="Calibri"/>
                <a:ea typeface="+mn-ea"/>
                <a:cs typeface="+mn-cs"/>
              </a:rPr>
              <a:t>Lancet 2020;396:819-29</a:t>
            </a:r>
          </a:p>
        </p:txBody>
      </p:sp>
    </p:spTree>
    <p:extLst>
      <p:ext uri="{BB962C8B-B14F-4D97-AF65-F5344CB8AC3E}">
        <p14:creationId xmlns:p14="http://schemas.microsoft.com/office/powerpoint/2010/main" val="4129962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914854-DBE9-41CC-3023-23D9E5B850B7}"/>
              </a:ext>
            </a:extLst>
          </p:cNvPr>
          <p:cNvSpPr>
            <a:spLocks noGrp="1"/>
          </p:cNvSpPr>
          <p:nvPr>
            <p:ph type="title"/>
          </p:nvPr>
        </p:nvSpPr>
        <p:spPr>
          <a:xfrm>
            <a:off x="666750" y="186020"/>
            <a:ext cx="11182350" cy="678954"/>
          </a:xfrm>
        </p:spPr>
        <p:txBody>
          <a:bodyPr>
            <a:noAutofit/>
          </a:bodyPr>
          <a:lstStyle/>
          <a:p>
            <a:r>
              <a:rPr lang="en-GR" sz="4000" dirty="0"/>
              <a:t>Choosing </a:t>
            </a:r>
            <a:r>
              <a:rPr lang="en-US" sz="4000" dirty="0"/>
              <a:t>glucose-lowering</a:t>
            </a:r>
            <a:r>
              <a:rPr lang="en-GR" sz="4000" dirty="0"/>
              <a:t> medication in p</a:t>
            </a:r>
            <a:r>
              <a:rPr lang="en-US" sz="4000" dirty="0" err="1"/>
              <a:t>eople</a:t>
            </a:r>
            <a:r>
              <a:rPr lang="en-GR" sz="4000" dirty="0"/>
              <a:t> with </a:t>
            </a:r>
            <a:r>
              <a:rPr lang="en-GB" sz="4000" dirty="0"/>
              <a:t>chronic kidney disease</a:t>
            </a:r>
            <a:endParaRPr lang="en-GR" sz="4000" dirty="0"/>
          </a:p>
        </p:txBody>
      </p:sp>
      <p:pic>
        <p:nvPicPr>
          <p:cNvPr id="2" name="Picture 1" descr="A picture containing text&#10;&#10;Description automatically generated">
            <a:extLst>
              <a:ext uri="{FF2B5EF4-FFF2-40B4-BE49-F238E27FC236}">
                <a16:creationId xmlns:a16="http://schemas.microsoft.com/office/drawing/2014/main" id="{1D82A0B5-5464-9484-9F0D-8D94B0ED14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62354" y="1154575"/>
            <a:ext cx="3067291" cy="4757195"/>
          </a:xfrm>
          <a:prstGeom prst="rect">
            <a:avLst/>
          </a:prstGeom>
        </p:spPr>
      </p:pic>
      <p:sp>
        <p:nvSpPr>
          <p:cNvPr id="5" name="TextBox 4">
            <a:extLst>
              <a:ext uri="{FF2B5EF4-FFF2-40B4-BE49-F238E27FC236}">
                <a16:creationId xmlns:a16="http://schemas.microsoft.com/office/drawing/2014/main" id="{C54AFC5C-F181-E3EB-E1BE-FC1FD35C7634}"/>
              </a:ext>
            </a:extLst>
          </p:cNvPr>
          <p:cNvSpPr txBox="1"/>
          <p:nvPr/>
        </p:nvSpPr>
        <p:spPr>
          <a:xfrm>
            <a:off x="2354737" y="6165503"/>
            <a:ext cx="6434775" cy="692497"/>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a:p>
            <a:pPr algn="ctr">
              <a:spcAft>
                <a:spcPts val="600"/>
              </a:spcAft>
            </a:pPr>
            <a:r>
              <a:rPr lang="en-US" sz="900" b="0" i="0" strike="noStrike" dirty="0">
                <a:effectLst/>
                <a:latin typeface="Calibri" panose="020F0502020204030204" pitchFamily="34" charset="0"/>
              </a:rPr>
              <a:t>.</a:t>
            </a:r>
            <a:endParaRPr lang="en-US" sz="900" i="1" dirty="0"/>
          </a:p>
        </p:txBody>
      </p:sp>
    </p:spTree>
    <p:extLst>
      <p:ext uri="{BB962C8B-B14F-4D97-AF65-F5344CB8AC3E}">
        <p14:creationId xmlns:p14="http://schemas.microsoft.com/office/powerpoint/2010/main" val="182814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EB1D11-DAE4-2279-6032-98F4857A2C3E}"/>
              </a:ext>
            </a:extLst>
          </p:cNvPr>
          <p:cNvSpPr>
            <a:spLocks noGrp="1"/>
          </p:cNvSpPr>
          <p:nvPr>
            <p:ph type="title"/>
          </p:nvPr>
        </p:nvSpPr>
        <p:spPr>
          <a:xfrm>
            <a:off x="589004" y="25293"/>
            <a:ext cx="11355345" cy="697584"/>
          </a:xfrm>
        </p:spPr>
        <p:txBody>
          <a:bodyPr>
            <a:noAutofit/>
          </a:bodyPr>
          <a:lstStyle/>
          <a:p>
            <a:r>
              <a:rPr lang="en-GR" sz="4000" dirty="0"/>
              <a:t>Effect</a:t>
            </a:r>
            <a:r>
              <a:rPr lang="en-US" sz="4000" dirty="0"/>
              <a:t>s</a:t>
            </a:r>
            <a:r>
              <a:rPr lang="en-GR" sz="4000" dirty="0"/>
              <a:t> of SGLT2i in p</a:t>
            </a:r>
            <a:r>
              <a:rPr lang="en-US" sz="4000" dirty="0" err="1"/>
              <a:t>eople</a:t>
            </a:r>
            <a:r>
              <a:rPr lang="en-GR" sz="4000" dirty="0"/>
              <a:t> with chronic kidney disease</a:t>
            </a:r>
          </a:p>
        </p:txBody>
      </p:sp>
      <p:pic>
        <p:nvPicPr>
          <p:cNvPr id="8" name="Picture 7">
            <a:extLst>
              <a:ext uri="{FF2B5EF4-FFF2-40B4-BE49-F238E27FC236}">
                <a16:creationId xmlns:a16="http://schemas.microsoft.com/office/drawing/2014/main" id="{84FBF57A-CD73-43FB-8C37-891512BA38A0}"/>
              </a:ext>
            </a:extLst>
          </p:cNvPr>
          <p:cNvPicPr>
            <a:picLocks noChangeAspect="1"/>
          </p:cNvPicPr>
          <p:nvPr/>
        </p:nvPicPr>
        <p:blipFill>
          <a:blip r:embed="rId3"/>
          <a:stretch>
            <a:fillRect/>
          </a:stretch>
        </p:blipFill>
        <p:spPr>
          <a:xfrm>
            <a:off x="1087395" y="807317"/>
            <a:ext cx="8735336" cy="5337077"/>
          </a:xfrm>
          <a:prstGeom prst="rect">
            <a:avLst/>
          </a:prstGeom>
        </p:spPr>
      </p:pic>
      <p:sp>
        <p:nvSpPr>
          <p:cNvPr id="9" name="Text Placeholder 9">
            <a:extLst>
              <a:ext uri="{FF2B5EF4-FFF2-40B4-BE49-F238E27FC236}">
                <a16:creationId xmlns:a16="http://schemas.microsoft.com/office/drawing/2014/main" id="{6AEABE19-3A11-41B5-A856-1930254CB002}"/>
              </a:ext>
            </a:extLst>
          </p:cNvPr>
          <p:cNvSpPr txBox="1">
            <a:spLocks/>
          </p:cNvSpPr>
          <p:nvPr/>
        </p:nvSpPr>
        <p:spPr>
          <a:xfrm>
            <a:off x="9940928" y="1254928"/>
            <a:ext cx="1736207" cy="6872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900"/>
              </a:lnSpc>
              <a:spcBef>
                <a:spcPts val="1000"/>
              </a:spcBef>
              <a:spcAft>
                <a:spcPts val="0"/>
              </a:spcAft>
              <a:buClrTx/>
              <a:buSzTx/>
              <a:buFont typeface="Arial" panose="020B0604020202020204" pitchFamily="34" charset="0"/>
              <a:buNone/>
              <a:tabLst/>
              <a:defRPr/>
            </a:pPr>
            <a:r>
              <a:rPr kumimoji="0" lang="nl-NL" sz="1050" b="0" i="1" u="none" strike="noStrike" kern="1200" cap="none" spc="0" normalizeH="0" baseline="0" noProof="0" dirty="0">
                <a:ln>
                  <a:noFill/>
                </a:ln>
                <a:solidFill>
                  <a:prstClr val="black"/>
                </a:solidFill>
                <a:effectLst/>
                <a:uLnTx/>
                <a:uFillTx/>
                <a:latin typeface="Calibri"/>
                <a:ea typeface="+mn-ea"/>
                <a:cs typeface="+mn-cs"/>
              </a:rPr>
              <a:t>DM, diabetes mellitus; eGFR, estimated glomerular filtration rate; ESKD, end-stage kidney disease; TBD, to be determined; UACR, urinary albumin:creatinine ratio. a. Jardine MJ, et al. Am J Nephrol. 2017;46:462-472; b. ClinicalTrials.gov. Accessed November 09, 2021. https://clinicaltrials.gov/ct2/show/NCT02065791; c. Perkovic V, et al. N Engl J Med. 2019;380:2295-2306; d</a:t>
            </a:r>
            <a:r>
              <a:rPr kumimoji="0" lang="en-GB" sz="1050" b="0" i="1" u="none" strike="noStrike" kern="1200" cap="none" spc="0" normalizeH="0" baseline="0" noProof="0" dirty="0">
                <a:ln>
                  <a:noFill/>
                </a:ln>
                <a:solidFill>
                  <a:prstClr val="black"/>
                </a:solidFill>
                <a:effectLst/>
                <a:uLnTx/>
                <a:uFillTx/>
                <a:latin typeface="Calibri"/>
                <a:ea typeface="+mn-ea"/>
                <a:cs typeface="+mn-cs"/>
              </a:rPr>
              <a:t>. </a:t>
            </a:r>
            <a:r>
              <a:rPr kumimoji="0" lang="nl-NL" sz="1050" b="0" i="1" u="none" strike="noStrike" kern="1200" cap="none" spc="0" normalizeH="0" baseline="0" noProof="0" dirty="0">
                <a:ln>
                  <a:noFill/>
                </a:ln>
                <a:solidFill>
                  <a:prstClr val="black"/>
                </a:solidFill>
                <a:effectLst/>
                <a:uLnTx/>
                <a:uFillTx/>
                <a:latin typeface="Calibri"/>
                <a:ea typeface="+mn-ea"/>
                <a:cs typeface="+mn-cs"/>
              </a:rPr>
              <a:t>ClinicalTrials.gov. </a:t>
            </a:r>
            <a:r>
              <a:rPr kumimoji="0" lang="en-GB" sz="1050" b="0" i="1" u="none" strike="noStrike" kern="1200" cap="none" spc="0" normalizeH="0" baseline="0" noProof="0" dirty="0">
                <a:ln>
                  <a:noFill/>
                </a:ln>
                <a:solidFill>
                  <a:prstClr val="black"/>
                </a:solidFill>
                <a:effectLst/>
                <a:uLnTx/>
                <a:uFillTx/>
                <a:latin typeface="Calibri"/>
                <a:ea typeface="+mn-ea"/>
                <a:cs typeface="+mn-cs"/>
              </a:rPr>
              <a:t>Accessed November 09, 2021. </a:t>
            </a:r>
            <a:r>
              <a:rPr kumimoji="0" lang="nl-NL" sz="1050" b="0" i="1" u="none" strike="noStrike" kern="1200" cap="none" spc="0" normalizeH="0" baseline="0" noProof="0" dirty="0">
                <a:ln>
                  <a:noFill/>
                </a:ln>
                <a:solidFill>
                  <a:prstClr val="black"/>
                </a:solidFill>
                <a:effectLst/>
                <a:uLnTx/>
                <a:uFillTx/>
                <a:latin typeface="Calibri"/>
                <a:ea typeface="+mn-ea"/>
                <a:cs typeface="+mn-cs"/>
              </a:rPr>
              <a:t>https://clinicaltrials.gov/ct2/show/</a:t>
            </a:r>
            <a:r>
              <a:rPr kumimoji="0" lang="en-GB" sz="1050" b="0" i="1" u="none" strike="noStrike" kern="1200" cap="none" spc="0" normalizeH="0" baseline="0" noProof="0" dirty="0">
                <a:ln>
                  <a:noFill/>
                </a:ln>
                <a:solidFill>
                  <a:prstClr val="black"/>
                </a:solidFill>
                <a:effectLst/>
                <a:uLnTx/>
                <a:uFillTx/>
                <a:latin typeface="Calibri"/>
                <a:ea typeface="+mn-ea"/>
                <a:cs typeface="+mn-cs"/>
              </a:rPr>
              <a:t>NCT03036150; e. </a:t>
            </a:r>
            <a:r>
              <a:rPr kumimoji="0" lang="nl-NL" sz="1050" b="0" i="1" u="none" strike="noStrike" kern="1200" cap="none" spc="0" normalizeH="0" baseline="0" noProof="0" dirty="0">
                <a:ln>
                  <a:noFill/>
                </a:ln>
                <a:solidFill>
                  <a:prstClr val="black"/>
                </a:solidFill>
                <a:effectLst/>
                <a:uLnTx/>
                <a:uFillTx/>
                <a:latin typeface="Calibri"/>
                <a:ea typeface="+mn-ea"/>
                <a:cs typeface="+mn-cs"/>
              </a:rPr>
              <a:t>Heerspink HJL, et al. Nephrol Dial Transplant. 2020;35:274-282</a:t>
            </a:r>
            <a:r>
              <a:rPr kumimoji="0" lang="en-GB" sz="1050" b="0" i="1" u="none" strike="noStrike" kern="1200" cap="none" spc="0" normalizeH="0" baseline="0" noProof="0" dirty="0">
                <a:ln>
                  <a:noFill/>
                </a:ln>
                <a:solidFill>
                  <a:prstClr val="black"/>
                </a:solidFill>
                <a:effectLst/>
                <a:uLnTx/>
                <a:uFillTx/>
                <a:latin typeface="Calibri"/>
                <a:ea typeface="+mn-ea"/>
                <a:cs typeface="+mn-cs"/>
              </a:rPr>
              <a:t>; f. </a:t>
            </a:r>
            <a:r>
              <a:rPr kumimoji="0" lang="en-GB" sz="1050" b="0" i="1" u="none" strike="noStrike" kern="1200" cap="none" spc="0" normalizeH="0" baseline="0" noProof="0" dirty="0" err="1">
                <a:ln>
                  <a:noFill/>
                </a:ln>
                <a:solidFill>
                  <a:prstClr val="black"/>
                </a:solidFill>
                <a:effectLst/>
                <a:uLnTx/>
                <a:uFillTx/>
                <a:latin typeface="Calibri"/>
                <a:ea typeface="+mn-ea"/>
                <a:cs typeface="+mn-cs"/>
              </a:rPr>
              <a:t>Heerspink</a:t>
            </a:r>
            <a:r>
              <a:rPr kumimoji="0" lang="en-GB" sz="1050" b="0" i="1" u="none" strike="noStrike" kern="1200" cap="none" spc="0" normalizeH="0" baseline="0" noProof="0" dirty="0">
                <a:ln>
                  <a:noFill/>
                </a:ln>
                <a:solidFill>
                  <a:prstClr val="black"/>
                </a:solidFill>
                <a:effectLst/>
                <a:uLnTx/>
                <a:uFillTx/>
                <a:latin typeface="Calibri"/>
                <a:ea typeface="+mn-ea"/>
                <a:cs typeface="+mn-cs"/>
              </a:rPr>
              <a:t> HJL, et al. </a:t>
            </a:r>
            <a:r>
              <a:rPr kumimoji="0" lang="en-US" sz="1050" b="0" i="1" u="none" strike="noStrike" kern="1200" cap="none" spc="0" normalizeH="0" baseline="0" noProof="0" dirty="0">
                <a:ln>
                  <a:noFill/>
                </a:ln>
                <a:solidFill>
                  <a:prstClr val="black"/>
                </a:solidFill>
                <a:effectLst/>
                <a:uLnTx/>
                <a:uFillTx/>
                <a:latin typeface="Calibri"/>
                <a:ea typeface="+mn-ea"/>
                <a:cs typeface="+mn-cs"/>
              </a:rPr>
              <a:t>N </a:t>
            </a:r>
            <a:r>
              <a:rPr kumimoji="0" lang="en-US" sz="1050" b="0" i="1" u="none" strike="noStrike" kern="1200" cap="none" spc="0" normalizeH="0" baseline="0" noProof="0" dirty="0" err="1">
                <a:ln>
                  <a:noFill/>
                </a:ln>
                <a:solidFill>
                  <a:prstClr val="black"/>
                </a:solidFill>
                <a:effectLst/>
                <a:uLnTx/>
                <a:uFillTx/>
                <a:latin typeface="Calibri"/>
                <a:ea typeface="+mn-ea"/>
                <a:cs typeface="+mn-cs"/>
              </a:rPr>
              <a:t>Engl</a:t>
            </a:r>
            <a:r>
              <a:rPr kumimoji="0" lang="en-US" sz="1050" b="0" i="1" u="none" strike="noStrike" kern="1200" cap="none" spc="0" normalizeH="0" baseline="0" noProof="0" dirty="0">
                <a:ln>
                  <a:noFill/>
                </a:ln>
                <a:solidFill>
                  <a:prstClr val="black"/>
                </a:solidFill>
                <a:effectLst/>
                <a:uLnTx/>
                <a:uFillTx/>
                <a:latin typeface="Calibri"/>
                <a:ea typeface="+mn-ea"/>
                <a:cs typeface="+mn-cs"/>
              </a:rPr>
              <a:t> J Med. 2020;383:1436-1446; g. </a:t>
            </a:r>
            <a:r>
              <a:rPr kumimoji="0" lang="en-GB" sz="1050" b="0" i="1" u="none" strike="noStrike" kern="1200" cap="none" spc="0" normalizeH="0" baseline="0" noProof="0" dirty="0">
                <a:ln>
                  <a:noFill/>
                </a:ln>
                <a:solidFill>
                  <a:prstClr val="black"/>
                </a:solidFill>
                <a:effectLst/>
                <a:uLnTx/>
                <a:uFillTx/>
                <a:latin typeface="Calibri"/>
                <a:ea typeface="+mn-ea"/>
                <a:cs typeface="+mn-cs"/>
              </a:rPr>
              <a:t>ClinicalTrials.gov. Accessed November 09, 2021. </a:t>
            </a:r>
            <a:r>
              <a:rPr kumimoji="0" lang="nl-NL" sz="1050" b="0" i="1" u="none" strike="noStrike" kern="1200" cap="none" spc="0" normalizeH="0" baseline="0" noProof="0" dirty="0">
                <a:ln>
                  <a:noFill/>
                </a:ln>
                <a:solidFill>
                  <a:prstClr val="black"/>
                </a:solidFill>
                <a:effectLst/>
                <a:uLnTx/>
                <a:uFillTx/>
                <a:latin typeface="Calibri"/>
                <a:ea typeface="+mn-ea"/>
                <a:cs typeface="+mn-cs"/>
              </a:rPr>
              <a:t>https://clinicaltrials.gov/ct2/show/</a:t>
            </a:r>
            <a:r>
              <a:rPr kumimoji="0" lang="en-US" sz="1050" b="0" i="1" u="none" strike="noStrike" kern="1200" cap="none" spc="0" normalizeH="0" baseline="0" noProof="0" dirty="0">
                <a:ln>
                  <a:noFill/>
                </a:ln>
                <a:solidFill>
                  <a:prstClr val="black"/>
                </a:solidFill>
                <a:effectLst/>
                <a:uLnTx/>
                <a:uFillTx/>
                <a:latin typeface="Calibri"/>
                <a:ea typeface="+mn-ea"/>
                <a:cs typeface="+mn-cs"/>
              </a:rPr>
              <a:t> NCT03594110; h. Herrington WG, et al. </a:t>
            </a:r>
            <a:r>
              <a:rPr kumimoji="0" lang="en-US" sz="1050" b="0" i="1" u="none" strike="noStrike" kern="1200" cap="none" spc="0" normalizeH="0" baseline="0" noProof="0" dirty="0" err="1">
                <a:ln>
                  <a:noFill/>
                </a:ln>
                <a:solidFill>
                  <a:prstClr val="black"/>
                </a:solidFill>
                <a:effectLst/>
                <a:uLnTx/>
                <a:uFillTx/>
                <a:latin typeface="Calibri"/>
                <a:ea typeface="+mn-ea"/>
                <a:cs typeface="+mn-cs"/>
              </a:rPr>
              <a:t>Clin</a:t>
            </a:r>
            <a:r>
              <a:rPr kumimoji="0" lang="en-US" sz="1050" b="0" i="1" u="none" strike="noStrike" kern="1200" cap="none" spc="0" normalizeH="0" baseline="0" noProof="0" dirty="0">
                <a:ln>
                  <a:noFill/>
                </a:ln>
                <a:solidFill>
                  <a:prstClr val="black"/>
                </a:solidFill>
                <a:effectLst/>
                <a:uLnTx/>
                <a:uFillTx/>
                <a:latin typeface="Calibri"/>
                <a:ea typeface="+mn-ea"/>
                <a:cs typeface="+mn-cs"/>
              </a:rPr>
              <a:t> Kidney J. 2018;11:749-761. i. https://www.boehringer-ingelheim.com/human-health/metabolic-diseases/early-stop-chronic-kidney-disease-trial-efficacy</a:t>
            </a:r>
          </a:p>
          <a:p>
            <a:pPr marL="0" marR="0" lvl="0" indent="0" algn="l" defTabSz="914400" rtl="0" eaLnBrk="1" fontAlgn="auto" latinLnBrk="0" hangingPunct="1">
              <a:lnSpc>
                <a:spcPts val="900"/>
              </a:lnSpc>
              <a:spcBef>
                <a:spcPts val="1000"/>
              </a:spcBef>
              <a:spcAft>
                <a:spcPts val="0"/>
              </a:spcAft>
              <a:buClrTx/>
              <a:buSzTx/>
              <a:buFont typeface="Arial" panose="020B0604020202020204" pitchFamily="34" charset="0"/>
              <a:buNone/>
              <a:tabLst/>
              <a:defRPr/>
            </a:pPr>
            <a:r>
              <a:rPr kumimoji="0" lang="en-US" sz="1050" b="0" i="1" u="none" strike="noStrike" kern="1200" cap="none" spc="0" normalizeH="0" baseline="0" noProof="0" dirty="0">
                <a:ln>
                  <a:noFill/>
                </a:ln>
                <a:solidFill>
                  <a:prstClr val="black"/>
                </a:solidFill>
                <a:effectLst/>
                <a:uLnTx/>
                <a:uFillTx/>
                <a:latin typeface="Calibri"/>
                <a:ea typeface="+mn-ea"/>
                <a:cs typeface="+mn-cs"/>
              </a:rPr>
              <a:t>*published results not yet available</a:t>
            </a:r>
            <a:endParaRPr kumimoji="0" lang="en-GB" sz="1050" b="0" i="1"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9715EEF4-44B2-47A1-8723-D9D7579E0E2D}"/>
              </a:ext>
            </a:extLst>
          </p:cNvPr>
          <p:cNvSpPr txBox="1"/>
          <p:nvPr/>
        </p:nvSpPr>
        <p:spPr>
          <a:xfrm>
            <a:off x="8808720" y="5486400"/>
            <a:ext cx="3385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t>
            </a:r>
          </a:p>
        </p:txBody>
      </p:sp>
      <p:sp>
        <p:nvSpPr>
          <p:cNvPr id="5" name="TextBox 4">
            <a:extLst>
              <a:ext uri="{FF2B5EF4-FFF2-40B4-BE49-F238E27FC236}">
                <a16:creationId xmlns:a16="http://schemas.microsoft.com/office/drawing/2014/main" id="{173C12EA-B394-83DA-FD69-BEC383C1E6F0}"/>
              </a:ext>
            </a:extLst>
          </p:cNvPr>
          <p:cNvSpPr txBox="1"/>
          <p:nvPr/>
        </p:nvSpPr>
        <p:spPr>
          <a:xfrm>
            <a:off x="2373945" y="6165503"/>
            <a:ext cx="6434775" cy="692497"/>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a:p>
            <a:pPr algn="ctr">
              <a:spcAft>
                <a:spcPts val="600"/>
              </a:spcAft>
            </a:pPr>
            <a:r>
              <a:rPr lang="en-US" sz="900" b="0" i="0" strike="noStrike" dirty="0">
                <a:effectLst/>
                <a:latin typeface="Calibri" panose="020F0502020204030204" pitchFamily="34" charset="0"/>
              </a:rPr>
              <a:t>.</a:t>
            </a:r>
            <a:endParaRPr lang="en-US" sz="900" i="1" dirty="0"/>
          </a:p>
        </p:txBody>
      </p:sp>
    </p:spTree>
    <p:extLst>
      <p:ext uri="{BB962C8B-B14F-4D97-AF65-F5344CB8AC3E}">
        <p14:creationId xmlns:p14="http://schemas.microsoft.com/office/powerpoint/2010/main" val="279196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13B13-7120-B744-9C7A-6A808E9C06BB}"/>
              </a:ext>
            </a:extLst>
          </p:cNvPr>
          <p:cNvSpPr>
            <a:spLocks noGrp="1"/>
          </p:cNvSpPr>
          <p:nvPr>
            <p:ph type="title"/>
          </p:nvPr>
        </p:nvSpPr>
        <p:spPr>
          <a:xfrm>
            <a:off x="838200" y="0"/>
            <a:ext cx="10515600" cy="1325563"/>
          </a:xfrm>
        </p:spPr>
        <p:txBody>
          <a:bodyPr>
            <a:normAutofit/>
          </a:bodyPr>
          <a:lstStyle/>
          <a:p>
            <a:r>
              <a:rPr lang="en-US" sz="4000" dirty="0"/>
              <a:t>Conclusions and recommendations</a:t>
            </a:r>
          </a:p>
        </p:txBody>
      </p:sp>
      <p:sp>
        <p:nvSpPr>
          <p:cNvPr id="3" name="Content Placeholder 2">
            <a:extLst>
              <a:ext uri="{FF2B5EF4-FFF2-40B4-BE49-F238E27FC236}">
                <a16:creationId xmlns:a16="http://schemas.microsoft.com/office/drawing/2014/main" id="{8115318A-0F9C-D64A-A9FD-CEF89F23F79B}"/>
              </a:ext>
            </a:extLst>
          </p:cNvPr>
          <p:cNvSpPr>
            <a:spLocks noGrp="1"/>
          </p:cNvSpPr>
          <p:nvPr>
            <p:ph sz="half" idx="1"/>
          </p:nvPr>
        </p:nvSpPr>
        <p:spPr>
          <a:xfrm>
            <a:off x="838201" y="1461832"/>
            <a:ext cx="10515599" cy="4351338"/>
          </a:xfrm>
        </p:spPr>
        <p:txBody>
          <a:bodyPr>
            <a:normAutofit/>
          </a:bodyPr>
          <a:lstStyle/>
          <a:p>
            <a:pPr lvl="0"/>
            <a:r>
              <a:rPr lang="en-US" dirty="0"/>
              <a:t>In people with CKD, SGLT-2 inhibitors and GLP-1RA reduce risk of MACE independent of eGFR. </a:t>
            </a:r>
          </a:p>
          <a:p>
            <a:pPr lvl="0"/>
            <a:r>
              <a:rPr lang="en-US" dirty="0"/>
              <a:t>In people with CKD, SGLT2i also reduce risks of HF and kidney outcomes (including end-stage kidney disease). </a:t>
            </a:r>
          </a:p>
          <a:p>
            <a:pPr lvl="0"/>
            <a:r>
              <a:rPr lang="en-US" dirty="0"/>
              <a:t>In people with CKD and eGFR≥ 20 ml/min per 1.73 m</a:t>
            </a:r>
            <a:r>
              <a:rPr lang="en-US" baseline="30000" dirty="0"/>
              <a:t>2</a:t>
            </a:r>
            <a:r>
              <a:rPr lang="en-US" dirty="0"/>
              <a:t>, an SGLT2i with proven benefit should be initiated to reduce risks of MACE, HF and kidney outcomes. </a:t>
            </a:r>
          </a:p>
          <a:p>
            <a:pPr lvl="0"/>
            <a:r>
              <a:rPr lang="en-US" dirty="0"/>
              <a:t>If such treatment is not tolerated or is contraindicated, a GLP-1RA with proven CV outcomes benefit could be considered  </a:t>
            </a:r>
            <a:endParaRPr lang="en-GR" dirty="0"/>
          </a:p>
        </p:txBody>
      </p:sp>
      <p:sp>
        <p:nvSpPr>
          <p:cNvPr id="5" name="TextBox 4">
            <a:extLst>
              <a:ext uri="{FF2B5EF4-FFF2-40B4-BE49-F238E27FC236}">
                <a16:creationId xmlns:a16="http://schemas.microsoft.com/office/drawing/2014/main" id="{F4B6FC8A-C2D5-28A3-83A0-A02EADE8CE9C}"/>
              </a:ext>
            </a:extLst>
          </p:cNvPr>
          <p:cNvSpPr txBox="1"/>
          <p:nvPr/>
        </p:nvSpPr>
        <p:spPr>
          <a:xfrm>
            <a:off x="2402363" y="6176197"/>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404998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998A1-9308-4D45-92DE-A28699EFBD3D}"/>
              </a:ext>
            </a:extLst>
          </p:cNvPr>
          <p:cNvSpPr>
            <a:spLocks noGrp="1"/>
          </p:cNvSpPr>
          <p:nvPr>
            <p:ph type="title"/>
          </p:nvPr>
        </p:nvSpPr>
        <p:spPr>
          <a:xfrm>
            <a:off x="1053958" y="1317987"/>
            <a:ext cx="10515600" cy="716419"/>
          </a:xfrm>
        </p:spPr>
        <p:txBody>
          <a:bodyPr>
            <a:normAutofit/>
          </a:bodyPr>
          <a:lstStyle/>
          <a:p>
            <a:r>
              <a:rPr lang="en-US" sz="3600" dirty="0"/>
              <a:t>Age</a:t>
            </a:r>
          </a:p>
        </p:txBody>
      </p:sp>
      <p:sp>
        <p:nvSpPr>
          <p:cNvPr id="3" name="Content Placeholder 2">
            <a:extLst>
              <a:ext uri="{FF2B5EF4-FFF2-40B4-BE49-F238E27FC236}">
                <a16:creationId xmlns:a16="http://schemas.microsoft.com/office/drawing/2014/main" id="{A78835C8-7411-4C93-B9A0-5965E7CCFF90}"/>
              </a:ext>
            </a:extLst>
          </p:cNvPr>
          <p:cNvSpPr>
            <a:spLocks noGrp="1"/>
          </p:cNvSpPr>
          <p:nvPr>
            <p:ph sz="half" idx="1"/>
          </p:nvPr>
        </p:nvSpPr>
        <p:spPr>
          <a:xfrm>
            <a:off x="1269309" y="2034406"/>
            <a:ext cx="9396924" cy="4351338"/>
          </a:xfrm>
        </p:spPr>
        <p:txBody>
          <a:bodyPr>
            <a:normAutofit/>
          </a:bodyPr>
          <a:lstStyle/>
          <a:p>
            <a:r>
              <a:rPr lang="en-US" dirty="0"/>
              <a:t>Type 2 diabetes and older age are associated with frailty, worse outcomes, and less benefit from intensive </a:t>
            </a:r>
            <a:r>
              <a:rPr lang="en-US" dirty="0" err="1"/>
              <a:t>glycaemic</a:t>
            </a:r>
            <a:r>
              <a:rPr lang="en-US" dirty="0"/>
              <a:t> control</a:t>
            </a:r>
          </a:p>
          <a:p>
            <a:r>
              <a:rPr lang="en-US" dirty="0"/>
              <a:t>Older (&gt;65 years) and younger (&lt;40 years) adults with diabetes are generally under-represented in clinical trials. </a:t>
            </a:r>
          </a:p>
          <a:p>
            <a:r>
              <a:rPr lang="en-US" dirty="0"/>
              <a:t> Therefore, informed decisions regarding treatment of older and younger individuals are limited by an absence of age-specific data</a:t>
            </a:r>
          </a:p>
        </p:txBody>
      </p:sp>
      <p:sp>
        <p:nvSpPr>
          <p:cNvPr id="5" name="Rectangle 4">
            <a:extLst>
              <a:ext uri="{FF2B5EF4-FFF2-40B4-BE49-F238E27FC236}">
                <a16:creationId xmlns:a16="http://schemas.microsoft.com/office/drawing/2014/main" id="{DE9AB179-871D-EA52-F016-BF7EF75CE934}"/>
              </a:ext>
            </a:extLst>
          </p:cNvPr>
          <p:cNvSpPr/>
          <p:nvPr/>
        </p:nvSpPr>
        <p:spPr>
          <a:xfrm>
            <a:off x="2056836" y="5715014"/>
            <a:ext cx="2460930"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Diabetology 2022;3(1):30-45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Calibri"/>
                <a:ea typeface="+mn-ea"/>
                <a:cs typeface="+mn-cs"/>
              </a:rPr>
              <a:t>Diabetes Res Clin </a:t>
            </a:r>
            <a:r>
              <a:rPr kumimoji="0" lang="en-US" sz="1050" b="0" i="1" u="none" strike="noStrike" kern="1200" cap="none" spc="0" normalizeH="0" baseline="0" noProof="0" dirty="0" err="1">
                <a:ln>
                  <a:noFill/>
                </a:ln>
                <a:solidFill>
                  <a:prstClr val="black"/>
                </a:solidFill>
                <a:effectLst/>
                <a:uLnTx/>
                <a:uFillTx/>
                <a:latin typeface="Calibri"/>
                <a:ea typeface="+mn-ea"/>
                <a:cs typeface="+mn-cs"/>
              </a:rPr>
              <a:t>Pract</a:t>
            </a:r>
            <a:r>
              <a:rPr kumimoji="0" lang="en-US" sz="1050" b="0" i="1" u="none" strike="noStrike" kern="1200" cap="none" spc="0" normalizeH="0" baseline="0" noProof="0" dirty="0">
                <a:ln>
                  <a:noFill/>
                </a:ln>
                <a:solidFill>
                  <a:prstClr val="black"/>
                </a:solidFill>
                <a:effectLst/>
                <a:uLnTx/>
                <a:uFillTx/>
                <a:latin typeface="Calibri"/>
                <a:ea typeface="+mn-ea"/>
                <a:cs typeface="+mn-cs"/>
              </a:rPr>
              <a:t> 2021;174:108737</a:t>
            </a:r>
          </a:p>
        </p:txBody>
      </p:sp>
      <p:sp>
        <p:nvSpPr>
          <p:cNvPr id="4" name="TextBox 3">
            <a:extLst>
              <a:ext uri="{FF2B5EF4-FFF2-40B4-BE49-F238E27FC236}">
                <a16:creationId xmlns:a16="http://schemas.microsoft.com/office/drawing/2014/main" id="{52F23A54-30B3-4E8E-B1A0-4C6C0A975FDD}"/>
              </a:ext>
            </a:extLst>
          </p:cNvPr>
          <p:cNvSpPr txBox="1"/>
          <p:nvPr/>
        </p:nvSpPr>
        <p:spPr>
          <a:xfrm>
            <a:off x="688368" y="513514"/>
            <a:ext cx="6897273" cy="707886"/>
          </a:xfrm>
          <a:prstGeom prst="rect">
            <a:avLst/>
          </a:prstGeom>
          <a:noFill/>
        </p:spPr>
        <p:txBody>
          <a:bodyPr wrap="none" rtlCol="0">
            <a:spAutoFit/>
          </a:bodyPr>
          <a:lstStyle/>
          <a:p>
            <a:r>
              <a:rPr lang="en-US" sz="4000" b="1" dirty="0">
                <a:solidFill>
                  <a:prstClr val="black"/>
                </a:solidFill>
                <a:latin typeface="Calibri Light"/>
                <a:ea typeface="+mj-ea"/>
                <a:cs typeface="+mj-cs"/>
              </a:rPr>
              <a:t>Additional Clinical Considerations</a:t>
            </a:r>
            <a:endParaRPr lang="en-US" sz="4000" dirty="0"/>
          </a:p>
        </p:txBody>
      </p:sp>
      <p:sp>
        <p:nvSpPr>
          <p:cNvPr id="7" name="TextBox 6">
            <a:extLst>
              <a:ext uri="{FF2B5EF4-FFF2-40B4-BE49-F238E27FC236}">
                <a16:creationId xmlns:a16="http://schemas.microsoft.com/office/drawing/2014/main" id="{A8DA7134-D9D6-D287-DBC2-9015BC1FF467}"/>
              </a:ext>
            </a:extLst>
          </p:cNvPr>
          <p:cNvSpPr txBox="1"/>
          <p:nvPr/>
        </p:nvSpPr>
        <p:spPr>
          <a:xfrm>
            <a:off x="2316638" y="6274833"/>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316814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998A1-9308-4D45-92DE-A28699EFBD3D}"/>
              </a:ext>
            </a:extLst>
          </p:cNvPr>
          <p:cNvSpPr>
            <a:spLocks noGrp="1"/>
          </p:cNvSpPr>
          <p:nvPr>
            <p:ph type="title"/>
          </p:nvPr>
        </p:nvSpPr>
        <p:spPr>
          <a:xfrm>
            <a:off x="717507" y="113185"/>
            <a:ext cx="10515600" cy="516629"/>
          </a:xfrm>
        </p:spPr>
        <p:txBody>
          <a:bodyPr>
            <a:noAutofit/>
          </a:bodyPr>
          <a:lstStyle/>
          <a:p>
            <a:r>
              <a:rPr lang="en-US" sz="4000" dirty="0"/>
              <a:t>Age</a:t>
            </a:r>
          </a:p>
        </p:txBody>
      </p:sp>
      <p:sp>
        <p:nvSpPr>
          <p:cNvPr id="3" name="Content Placeholder 2">
            <a:extLst>
              <a:ext uri="{FF2B5EF4-FFF2-40B4-BE49-F238E27FC236}">
                <a16:creationId xmlns:a16="http://schemas.microsoft.com/office/drawing/2014/main" id="{A78835C8-7411-4C93-B9A0-5965E7CCFF90}"/>
              </a:ext>
            </a:extLst>
          </p:cNvPr>
          <p:cNvSpPr>
            <a:spLocks noGrp="1"/>
          </p:cNvSpPr>
          <p:nvPr>
            <p:ph sz="half" idx="1"/>
          </p:nvPr>
        </p:nvSpPr>
        <p:spPr>
          <a:xfrm>
            <a:off x="838201" y="680005"/>
            <a:ext cx="10515599" cy="1207006"/>
          </a:xfrm>
        </p:spPr>
        <p:txBody>
          <a:bodyPr>
            <a:normAutofit/>
          </a:bodyPr>
          <a:lstStyle/>
          <a:p>
            <a:pPr marL="0" indent="0">
              <a:buNone/>
            </a:pPr>
            <a:r>
              <a:rPr lang="en-US" sz="2400" dirty="0"/>
              <a:t>However, a recent MA of 11 large GLP-1RA, SGLT2i outcomes trials found that CV and kidney outcomes in people aged ≥65 years were consistent with the effects seen in the overall trial population</a:t>
            </a:r>
          </a:p>
        </p:txBody>
      </p:sp>
      <p:sp>
        <p:nvSpPr>
          <p:cNvPr id="4" name="Rectangle 3">
            <a:extLst>
              <a:ext uri="{FF2B5EF4-FFF2-40B4-BE49-F238E27FC236}">
                <a16:creationId xmlns:a16="http://schemas.microsoft.com/office/drawing/2014/main" id="{C1BAD137-780F-4978-9501-99F1486E7C8E}"/>
              </a:ext>
            </a:extLst>
          </p:cNvPr>
          <p:cNvSpPr/>
          <p:nvPr/>
        </p:nvSpPr>
        <p:spPr>
          <a:xfrm>
            <a:off x="2406086" y="6304055"/>
            <a:ext cx="2460930"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Diabetology 2022;3(1):30-45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Calibri"/>
                <a:ea typeface="+mn-ea"/>
                <a:cs typeface="+mn-cs"/>
              </a:rPr>
              <a:t>Diabetes Res Clin </a:t>
            </a:r>
            <a:r>
              <a:rPr kumimoji="0" lang="en-US" sz="1050" b="0" i="1" u="none" strike="noStrike" kern="1200" cap="none" spc="0" normalizeH="0" baseline="0" noProof="0" dirty="0" err="1">
                <a:ln>
                  <a:noFill/>
                </a:ln>
                <a:solidFill>
                  <a:prstClr val="black"/>
                </a:solidFill>
                <a:effectLst/>
                <a:uLnTx/>
                <a:uFillTx/>
                <a:latin typeface="Calibri"/>
                <a:ea typeface="+mn-ea"/>
                <a:cs typeface="+mn-cs"/>
              </a:rPr>
              <a:t>Pract</a:t>
            </a:r>
            <a:r>
              <a:rPr kumimoji="0" lang="en-US" sz="1050" b="0" i="1" u="none" strike="noStrike" kern="1200" cap="none" spc="0" normalizeH="0" baseline="0" noProof="0" dirty="0">
                <a:ln>
                  <a:noFill/>
                </a:ln>
                <a:solidFill>
                  <a:prstClr val="black"/>
                </a:solidFill>
                <a:effectLst/>
                <a:uLnTx/>
                <a:uFillTx/>
                <a:latin typeface="Calibri"/>
                <a:ea typeface="+mn-ea"/>
                <a:cs typeface="+mn-cs"/>
              </a:rPr>
              <a:t> 2021;174:108737</a:t>
            </a:r>
          </a:p>
        </p:txBody>
      </p:sp>
      <p:pic>
        <p:nvPicPr>
          <p:cNvPr id="5" name="Picture 4">
            <a:extLst>
              <a:ext uri="{FF2B5EF4-FFF2-40B4-BE49-F238E27FC236}">
                <a16:creationId xmlns:a16="http://schemas.microsoft.com/office/drawing/2014/main" id="{DD77B75E-03AF-4EA4-831C-4FE4D1D7D7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28854" y="2332436"/>
            <a:ext cx="5006318" cy="3303946"/>
          </a:xfrm>
          <a:prstGeom prst="rect">
            <a:avLst/>
          </a:prstGeom>
          <a:ln w="12700">
            <a:solidFill>
              <a:schemeClr val="tx1"/>
            </a:solidFill>
          </a:ln>
        </p:spPr>
      </p:pic>
      <p:pic>
        <p:nvPicPr>
          <p:cNvPr id="6" name="Picture 5">
            <a:extLst>
              <a:ext uri="{FF2B5EF4-FFF2-40B4-BE49-F238E27FC236}">
                <a16:creationId xmlns:a16="http://schemas.microsoft.com/office/drawing/2014/main" id="{BB610048-D561-4D72-A124-657B11759F1B}"/>
              </a:ext>
            </a:extLst>
          </p:cNvPr>
          <p:cNvPicPr>
            <a:picLocks noChangeAspect="1"/>
          </p:cNvPicPr>
          <p:nvPr/>
        </p:nvPicPr>
        <p:blipFill>
          <a:blip r:embed="rId3"/>
          <a:stretch>
            <a:fillRect/>
          </a:stretch>
        </p:blipFill>
        <p:spPr>
          <a:xfrm>
            <a:off x="405273" y="2504023"/>
            <a:ext cx="5769385" cy="2960772"/>
          </a:xfrm>
          <a:prstGeom prst="rect">
            <a:avLst/>
          </a:prstGeom>
          <a:ln w="12700">
            <a:solidFill>
              <a:schemeClr val="tx1"/>
            </a:solidFill>
          </a:ln>
        </p:spPr>
      </p:pic>
      <p:sp>
        <p:nvSpPr>
          <p:cNvPr id="7" name="TextBox 6">
            <a:extLst>
              <a:ext uri="{FF2B5EF4-FFF2-40B4-BE49-F238E27FC236}">
                <a16:creationId xmlns:a16="http://schemas.microsoft.com/office/drawing/2014/main" id="{CAD0C6B1-2895-4D3B-A876-26A3904D2CCF}"/>
              </a:ext>
            </a:extLst>
          </p:cNvPr>
          <p:cNvSpPr txBox="1"/>
          <p:nvPr/>
        </p:nvSpPr>
        <p:spPr>
          <a:xfrm>
            <a:off x="3323085" y="1823875"/>
            <a:ext cx="465723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Results in people &lt;65 years and ≥65 years </a:t>
            </a:r>
          </a:p>
        </p:txBody>
      </p:sp>
      <p:sp>
        <p:nvSpPr>
          <p:cNvPr id="9" name="TextBox 8">
            <a:extLst>
              <a:ext uri="{FF2B5EF4-FFF2-40B4-BE49-F238E27FC236}">
                <a16:creationId xmlns:a16="http://schemas.microsoft.com/office/drawing/2014/main" id="{EF242E3E-4E68-42C1-4E0D-F0E1C8D1671E}"/>
              </a:ext>
            </a:extLst>
          </p:cNvPr>
          <p:cNvSpPr txBox="1"/>
          <p:nvPr/>
        </p:nvSpPr>
        <p:spPr>
          <a:xfrm>
            <a:off x="5989240" y="6280972"/>
            <a:ext cx="213520" cy="230832"/>
          </a:xfrm>
          <a:prstGeom prst="rect">
            <a:avLst/>
          </a:prstGeom>
          <a:noFill/>
        </p:spPr>
        <p:txBody>
          <a:bodyPr wrap="none" rtlCol="0">
            <a:spAutoFit/>
          </a:bodyPr>
          <a:lstStyle/>
          <a:p>
            <a:pPr algn="ctr">
              <a:spcAft>
                <a:spcPts val="600"/>
              </a:spcAft>
            </a:pPr>
            <a:r>
              <a:rPr lang="en-US" sz="900" b="0" i="0" strike="noStrike" dirty="0">
                <a:effectLst/>
                <a:latin typeface="Calibri" panose="020F0502020204030204" pitchFamily="34" charset="0"/>
              </a:rPr>
              <a:t>.</a:t>
            </a:r>
            <a:endParaRPr lang="en-US" sz="900" i="1" dirty="0"/>
          </a:p>
        </p:txBody>
      </p:sp>
    </p:spTree>
    <p:extLst>
      <p:ext uri="{BB962C8B-B14F-4D97-AF65-F5344CB8AC3E}">
        <p14:creationId xmlns:p14="http://schemas.microsoft.com/office/powerpoint/2010/main" val="417185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C1896-633F-401C-AA89-23BC12E2B92D}"/>
              </a:ext>
            </a:extLst>
          </p:cNvPr>
          <p:cNvSpPr>
            <a:spLocks noGrp="1"/>
          </p:cNvSpPr>
          <p:nvPr>
            <p:ph type="title"/>
          </p:nvPr>
        </p:nvSpPr>
        <p:spPr>
          <a:xfrm>
            <a:off x="838200" y="365129"/>
            <a:ext cx="10515600" cy="559103"/>
          </a:xfrm>
        </p:spPr>
        <p:txBody>
          <a:bodyPr>
            <a:noAutofit/>
          </a:bodyPr>
          <a:lstStyle/>
          <a:p>
            <a:r>
              <a:rPr lang="en-US" sz="4000" dirty="0"/>
              <a:t>Age</a:t>
            </a:r>
          </a:p>
        </p:txBody>
      </p:sp>
      <p:sp>
        <p:nvSpPr>
          <p:cNvPr id="3" name="Content Placeholder 2">
            <a:extLst>
              <a:ext uri="{FF2B5EF4-FFF2-40B4-BE49-F238E27FC236}">
                <a16:creationId xmlns:a16="http://schemas.microsoft.com/office/drawing/2014/main" id="{7AE3D41E-5AA2-425F-A2F0-30A65C1F8906}"/>
              </a:ext>
            </a:extLst>
          </p:cNvPr>
          <p:cNvSpPr>
            <a:spLocks noGrp="1"/>
          </p:cNvSpPr>
          <p:nvPr>
            <p:ph sz="half" idx="1"/>
          </p:nvPr>
        </p:nvSpPr>
        <p:spPr>
          <a:xfrm>
            <a:off x="1431823" y="1145176"/>
            <a:ext cx="9328354" cy="4351338"/>
          </a:xfrm>
        </p:spPr>
        <p:txBody>
          <a:bodyPr/>
          <a:lstStyle/>
          <a:p>
            <a:r>
              <a:rPr lang="en-US" dirty="0"/>
              <a:t>Selection of medications to improve CV and kidney outcomes should not differ for older people</a:t>
            </a:r>
          </a:p>
          <a:p>
            <a:r>
              <a:rPr lang="en-US" dirty="0"/>
              <a:t>Medication choices for people who are frail or who have multiple comorbidities may require modification for safety and tolerability</a:t>
            </a:r>
          </a:p>
          <a:p>
            <a:r>
              <a:rPr lang="en-US" dirty="0"/>
              <a:t>Consider de-prescribing to avoid unnecessary medication and/or harmful side effects such as </a:t>
            </a:r>
            <a:r>
              <a:rPr lang="en-US" dirty="0" err="1"/>
              <a:t>hypoglycaemia</a:t>
            </a:r>
            <a:r>
              <a:rPr lang="en-US" dirty="0"/>
              <a:t> and hypotension</a:t>
            </a:r>
          </a:p>
        </p:txBody>
      </p:sp>
      <p:sp>
        <p:nvSpPr>
          <p:cNvPr id="5" name="TextBox 4">
            <a:extLst>
              <a:ext uri="{FF2B5EF4-FFF2-40B4-BE49-F238E27FC236}">
                <a16:creationId xmlns:a16="http://schemas.microsoft.com/office/drawing/2014/main" id="{D6444D36-F5C8-BA92-E640-280A3A4111FB}"/>
              </a:ext>
            </a:extLst>
          </p:cNvPr>
          <p:cNvSpPr txBox="1"/>
          <p:nvPr/>
        </p:nvSpPr>
        <p:spPr>
          <a:xfrm>
            <a:off x="2440463" y="6166672"/>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370996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Methods</a:t>
            </a:r>
          </a:p>
        </p:txBody>
      </p:sp>
      <p:sp>
        <p:nvSpPr>
          <p:cNvPr id="3" name="Content Placeholder 2"/>
          <p:cNvSpPr>
            <a:spLocks noGrp="1"/>
          </p:cNvSpPr>
          <p:nvPr>
            <p:ph idx="1"/>
          </p:nvPr>
        </p:nvSpPr>
        <p:spPr>
          <a:xfrm>
            <a:off x="485922" y="1656123"/>
            <a:ext cx="11104397" cy="3984656"/>
          </a:xfrm>
        </p:spPr>
        <p:txBody>
          <a:bodyPr>
            <a:noAutofit/>
          </a:bodyPr>
          <a:lstStyle/>
          <a:p>
            <a:pPr marL="0" indent="0">
              <a:buNone/>
            </a:pPr>
            <a:r>
              <a:rPr lang="en-US" sz="2000" dirty="0"/>
              <a:t>The writing group accepted the 2018 edition and 2019 update of this consensus report as a starting point for the evidence search. </a:t>
            </a:r>
          </a:p>
          <a:p>
            <a:pPr marL="0" indent="0">
              <a:buNone/>
            </a:pPr>
            <a:r>
              <a:rPr lang="en-US" sz="2000" dirty="0"/>
              <a:t>To identify newer evidence, a search was conducted on PubMed for randomized clinical trials (RCTs), systematic reviews, and meta-analyses published in English between January 28, 2018, and December 12, 2021.</a:t>
            </a:r>
          </a:p>
          <a:p>
            <a:pPr marL="0" indent="0">
              <a:buNone/>
            </a:pPr>
            <a:r>
              <a:rPr lang="en-US" sz="2000" dirty="0"/>
              <a:t>Eligible publications examined the effectiveness or safety of pharmacologic or non-pharmacologic interventions in adults with type 2 diabetes mellitus. </a:t>
            </a:r>
          </a:p>
          <a:p>
            <a:pPr marL="0" indent="0">
              <a:buNone/>
            </a:pPr>
            <a:r>
              <a:rPr lang="en-US" sz="2000" dirty="0"/>
              <a:t>Reference lists were scanned in eligible reports to identify additional articles relevant to the subject. </a:t>
            </a:r>
          </a:p>
          <a:p>
            <a:pPr marL="0" indent="0">
              <a:buNone/>
            </a:pPr>
            <a:r>
              <a:rPr lang="en-US" sz="2000" dirty="0"/>
              <a:t>Details on the keywords and the search strategy are accessed via a link in the papers. </a:t>
            </a:r>
          </a:p>
          <a:p>
            <a:pPr marL="0" indent="0">
              <a:buNone/>
            </a:pPr>
            <a:r>
              <a:rPr lang="en-US" sz="2000" dirty="0"/>
              <a:t>Papers were grouped according to subject; the authors reviewed this new evidence to inform the consensus recommendations. </a:t>
            </a:r>
          </a:p>
          <a:p>
            <a:pPr marL="0" indent="0">
              <a:buNone/>
            </a:pPr>
            <a:r>
              <a:rPr lang="en-US" sz="2000" dirty="0"/>
              <a:t>We updated the search to June 13</a:t>
            </a:r>
            <a:r>
              <a:rPr lang="en-US" sz="2000" baseline="30000" dirty="0"/>
              <a:t>th</a:t>
            </a:r>
            <a:r>
              <a:rPr lang="en-US" sz="2000" dirty="0"/>
              <a:t> 2022.</a:t>
            </a:r>
            <a:endParaRPr lang="en-GB" sz="2000" dirty="0"/>
          </a:p>
        </p:txBody>
      </p:sp>
      <p:sp>
        <p:nvSpPr>
          <p:cNvPr id="5" name="TextBox 4">
            <a:extLst>
              <a:ext uri="{FF2B5EF4-FFF2-40B4-BE49-F238E27FC236}">
                <a16:creationId xmlns:a16="http://schemas.microsoft.com/office/drawing/2014/main" id="{B8C7B61D-52C9-E805-54B7-D1CA3B42238B}"/>
              </a:ext>
            </a:extLst>
          </p:cNvPr>
          <p:cNvSpPr txBox="1"/>
          <p:nvPr/>
        </p:nvSpPr>
        <p:spPr>
          <a:xfrm>
            <a:off x="2307113" y="6214297"/>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167588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C7A7F-6EFF-4FED-B13F-CB6259304C5C}"/>
              </a:ext>
            </a:extLst>
          </p:cNvPr>
          <p:cNvSpPr>
            <a:spLocks noGrp="1"/>
          </p:cNvSpPr>
          <p:nvPr>
            <p:ph type="title"/>
          </p:nvPr>
        </p:nvSpPr>
        <p:spPr>
          <a:xfrm>
            <a:off x="749710" y="596479"/>
            <a:ext cx="10515600" cy="588600"/>
          </a:xfrm>
        </p:spPr>
        <p:txBody>
          <a:bodyPr>
            <a:noAutofit/>
          </a:bodyPr>
          <a:lstStyle/>
          <a:p>
            <a:r>
              <a:rPr lang="en-US" sz="4000" dirty="0"/>
              <a:t>Age</a:t>
            </a:r>
          </a:p>
        </p:txBody>
      </p:sp>
      <p:sp>
        <p:nvSpPr>
          <p:cNvPr id="3" name="Content Placeholder 2">
            <a:extLst>
              <a:ext uri="{FF2B5EF4-FFF2-40B4-BE49-F238E27FC236}">
                <a16:creationId xmlns:a16="http://schemas.microsoft.com/office/drawing/2014/main" id="{EA9526C1-10FA-4947-9DFF-9CBBD87414A0}"/>
              </a:ext>
            </a:extLst>
          </p:cNvPr>
          <p:cNvSpPr>
            <a:spLocks noGrp="1"/>
          </p:cNvSpPr>
          <p:nvPr>
            <p:ph sz="half" idx="1"/>
          </p:nvPr>
        </p:nvSpPr>
        <p:spPr>
          <a:xfrm>
            <a:off x="1387578" y="1390982"/>
            <a:ext cx="9416844" cy="4351338"/>
          </a:xfrm>
        </p:spPr>
        <p:txBody>
          <a:bodyPr>
            <a:normAutofit/>
          </a:bodyPr>
          <a:lstStyle/>
          <a:p>
            <a:r>
              <a:rPr lang="en-US" dirty="0"/>
              <a:t>Rates of prediabetes and type 2 diabetes are increasing in the adolescent and young adult population, in concert with increases in obesity </a:t>
            </a:r>
          </a:p>
          <a:p>
            <a:r>
              <a:rPr lang="en-US" dirty="0"/>
              <a:t>Younger people with type 2 diabetes are at very high risk for complications, and should be treated correspondingly</a:t>
            </a:r>
          </a:p>
          <a:p>
            <a:r>
              <a:rPr lang="en-US" dirty="0"/>
              <a:t>Young people also have more rapid deterioration in </a:t>
            </a:r>
            <a:r>
              <a:rPr lang="en-US" dirty="0" err="1"/>
              <a:t>glycaemic</a:t>
            </a:r>
            <a:r>
              <a:rPr lang="en-US" dirty="0"/>
              <a:t> control and  attenuated response to diabetes medications</a:t>
            </a:r>
          </a:p>
        </p:txBody>
      </p:sp>
      <p:sp>
        <p:nvSpPr>
          <p:cNvPr id="6" name="Rectangle 5">
            <a:extLst>
              <a:ext uri="{FF2B5EF4-FFF2-40B4-BE49-F238E27FC236}">
                <a16:creationId xmlns:a16="http://schemas.microsoft.com/office/drawing/2014/main" id="{DA5A843E-EBAD-1912-B7AC-6C24F5B5EBDA}"/>
              </a:ext>
            </a:extLst>
          </p:cNvPr>
          <p:cNvSpPr/>
          <p:nvPr/>
        </p:nvSpPr>
        <p:spPr>
          <a:xfrm>
            <a:off x="2340469" y="6255940"/>
            <a:ext cx="2230098"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Calibri"/>
                <a:ea typeface="+mn-ea"/>
                <a:cs typeface="+mn-cs"/>
              </a:rPr>
              <a:t>JAMA </a:t>
            </a:r>
            <a:r>
              <a:rPr kumimoji="0" lang="en-US" sz="1050" b="0" i="1" u="none" strike="noStrike" kern="1200" cap="none" spc="0" normalizeH="0" baseline="0" noProof="0" dirty="0" err="1">
                <a:ln>
                  <a:noFill/>
                </a:ln>
                <a:solidFill>
                  <a:prstClr val="black"/>
                </a:solidFill>
                <a:effectLst/>
                <a:uLnTx/>
                <a:uFillTx/>
                <a:latin typeface="Calibri"/>
                <a:ea typeface="+mn-ea"/>
                <a:cs typeface="+mn-cs"/>
              </a:rPr>
              <a:t>Pediatr</a:t>
            </a:r>
            <a:r>
              <a:rPr kumimoji="0" lang="en-US" sz="1050" b="0" i="1" u="none" strike="noStrike" kern="1200" cap="none" spc="0" normalizeH="0" baseline="0" noProof="0" dirty="0">
                <a:ln>
                  <a:noFill/>
                </a:ln>
                <a:solidFill>
                  <a:prstClr val="black"/>
                </a:solidFill>
                <a:effectLst/>
                <a:uLnTx/>
                <a:uFillTx/>
                <a:latin typeface="Calibri"/>
                <a:ea typeface="+mn-ea"/>
                <a:cs typeface="+mn-cs"/>
              </a:rPr>
              <a:t> 2020;174(2):e194498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Calibri"/>
                <a:ea typeface="+mn-ea"/>
                <a:cs typeface="+mn-cs"/>
              </a:rPr>
              <a:t>Diabetes Care 2018;41(8):1717-1725</a:t>
            </a:r>
          </a:p>
        </p:txBody>
      </p:sp>
      <p:sp>
        <p:nvSpPr>
          <p:cNvPr id="5" name="TextBox 4">
            <a:extLst>
              <a:ext uri="{FF2B5EF4-FFF2-40B4-BE49-F238E27FC236}">
                <a16:creationId xmlns:a16="http://schemas.microsoft.com/office/drawing/2014/main" id="{AC0EFDF2-511F-B6D0-61E6-84780E9CA078}"/>
              </a:ext>
            </a:extLst>
          </p:cNvPr>
          <p:cNvSpPr txBox="1"/>
          <p:nvPr/>
        </p:nvSpPr>
        <p:spPr>
          <a:xfrm>
            <a:off x="5427391" y="6140524"/>
            <a:ext cx="184730" cy="230832"/>
          </a:xfrm>
          <a:prstGeom prst="rect">
            <a:avLst/>
          </a:prstGeom>
          <a:noFill/>
        </p:spPr>
        <p:txBody>
          <a:bodyPr wrap="none" rtlCol="0">
            <a:spAutoFit/>
          </a:bodyPr>
          <a:lstStyle/>
          <a:p>
            <a:pPr algn="ctr">
              <a:spcAft>
                <a:spcPts val="600"/>
              </a:spcAft>
            </a:pPr>
            <a:endParaRPr lang="en-US" sz="900" i="1" dirty="0"/>
          </a:p>
        </p:txBody>
      </p:sp>
    </p:spTree>
    <p:extLst>
      <p:ext uri="{BB962C8B-B14F-4D97-AF65-F5344CB8AC3E}">
        <p14:creationId xmlns:p14="http://schemas.microsoft.com/office/powerpoint/2010/main" val="9586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C7A7F-6EFF-4FED-B13F-CB6259304C5C}"/>
              </a:ext>
            </a:extLst>
          </p:cNvPr>
          <p:cNvSpPr>
            <a:spLocks noGrp="1"/>
          </p:cNvSpPr>
          <p:nvPr>
            <p:ph type="title"/>
          </p:nvPr>
        </p:nvSpPr>
        <p:spPr>
          <a:xfrm>
            <a:off x="729017" y="79763"/>
            <a:ext cx="10515600" cy="588600"/>
          </a:xfrm>
        </p:spPr>
        <p:txBody>
          <a:bodyPr>
            <a:noAutofit/>
          </a:bodyPr>
          <a:lstStyle/>
          <a:p>
            <a:r>
              <a:rPr lang="en-US" sz="4000" dirty="0"/>
              <a:t>Age</a:t>
            </a:r>
          </a:p>
        </p:txBody>
      </p:sp>
      <p:sp>
        <p:nvSpPr>
          <p:cNvPr id="3" name="Content Placeholder 2">
            <a:extLst>
              <a:ext uri="{FF2B5EF4-FFF2-40B4-BE49-F238E27FC236}">
                <a16:creationId xmlns:a16="http://schemas.microsoft.com/office/drawing/2014/main" id="{EA9526C1-10FA-4947-9DFF-9CBBD87414A0}"/>
              </a:ext>
            </a:extLst>
          </p:cNvPr>
          <p:cNvSpPr>
            <a:spLocks noGrp="1"/>
          </p:cNvSpPr>
          <p:nvPr>
            <p:ph sz="half" idx="1"/>
          </p:nvPr>
        </p:nvSpPr>
        <p:spPr>
          <a:xfrm>
            <a:off x="1238866" y="668363"/>
            <a:ext cx="10589340" cy="1625497"/>
          </a:xfrm>
        </p:spPr>
        <p:txBody>
          <a:bodyPr>
            <a:normAutofit/>
          </a:bodyPr>
          <a:lstStyle/>
          <a:p>
            <a:pPr marL="0" indent="0">
              <a:buNone/>
            </a:pPr>
            <a:r>
              <a:rPr lang="en-US" sz="2400" dirty="0"/>
              <a:t>Early use of combination therapy to manage </a:t>
            </a:r>
            <a:r>
              <a:rPr lang="en-US" sz="2400" dirty="0" err="1"/>
              <a:t>hyperglycaemia</a:t>
            </a:r>
            <a:r>
              <a:rPr lang="en-US" sz="2400" dirty="0"/>
              <a:t> may be considered in young people with type 2 diabetes: VERIFY findings suggest superior and more durable </a:t>
            </a:r>
            <a:r>
              <a:rPr lang="en-US" sz="2400" dirty="0" err="1"/>
              <a:t>glycaemic</a:t>
            </a:r>
            <a:r>
              <a:rPr lang="en-US" sz="2400" dirty="0"/>
              <a:t> control with combination vs. metformin monotherapy</a:t>
            </a:r>
          </a:p>
        </p:txBody>
      </p:sp>
      <p:pic>
        <p:nvPicPr>
          <p:cNvPr id="5" name="Picture 4">
            <a:extLst>
              <a:ext uri="{FF2B5EF4-FFF2-40B4-BE49-F238E27FC236}">
                <a16:creationId xmlns:a16="http://schemas.microsoft.com/office/drawing/2014/main" id="{A27256EE-2F8B-48E8-9EFB-727A05A32748}"/>
              </a:ext>
            </a:extLst>
          </p:cNvPr>
          <p:cNvPicPr>
            <a:picLocks noChangeAspect="1"/>
          </p:cNvPicPr>
          <p:nvPr/>
        </p:nvPicPr>
        <p:blipFill>
          <a:blip r:embed="rId3"/>
          <a:stretch>
            <a:fillRect/>
          </a:stretch>
        </p:blipFill>
        <p:spPr>
          <a:xfrm>
            <a:off x="2154416" y="2292114"/>
            <a:ext cx="7883166" cy="3663831"/>
          </a:xfrm>
          <a:prstGeom prst="rect">
            <a:avLst/>
          </a:prstGeom>
          <a:ln w="12700">
            <a:solidFill>
              <a:schemeClr val="tx1"/>
            </a:solidFill>
          </a:ln>
        </p:spPr>
      </p:pic>
      <p:sp>
        <p:nvSpPr>
          <p:cNvPr id="6" name="TextBox 5">
            <a:extLst>
              <a:ext uri="{FF2B5EF4-FFF2-40B4-BE49-F238E27FC236}">
                <a16:creationId xmlns:a16="http://schemas.microsoft.com/office/drawing/2014/main" id="{53ADDB53-ABAE-4890-BA13-7A5FEFEA3DE3}"/>
              </a:ext>
            </a:extLst>
          </p:cNvPr>
          <p:cNvSpPr txBox="1"/>
          <p:nvPr/>
        </p:nvSpPr>
        <p:spPr>
          <a:xfrm>
            <a:off x="1313251" y="1844765"/>
            <a:ext cx="96088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Primary treatment failure (HbA1c ≥ 7%) among people with young- and late-onset type 2 diabetes</a:t>
            </a:r>
          </a:p>
        </p:txBody>
      </p:sp>
      <p:sp>
        <p:nvSpPr>
          <p:cNvPr id="7" name="Rectangle 6">
            <a:extLst>
              <a:ext uri="{FF2B5EF4-FFF2-40B4-BE49-F238E27FC236}">
                <a16:creationId xmlns:a16="http://schemas.microsoft.com/office/drawing/2014/main" id="{BF9B99C9-78A7-4815-490E-7A6B6D19ACB4}"/>
              </a:ext>
            </a:extLst>
          </p:cNvPr>
          <p:cNvSpPr/>
          <p:nvPr/>
        </p:nvSpPr>
        <p:spPr>
          <a:xfrm>
            <a:off x="2282261" y="6257888"/>
            <a:ext cx="2509020"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Calibri"/>
                <a:ea typeface="+mn-ea"/>
                <a:cs typeface="+mn-cs"/>
              </a:rPr>
              <a:t>Diabetes </a:t>
            </a:r>
            <a:r>
              <a:rPr kumimoji="0" lang="en-US" sz="1050" b="0" i="1" u="none" strike="noStrike" kern="1200" cap="none" spc="0" normalizeH="0" baseline="0" noProof="0" dirty="0" err="1">
                <a:ln>
                  <a:noFill/>
                </a:ln>
                <a:solidFill>
                  <a:prstClr val="black"/>
                </a:solidFill>
                <a:effectLst/>
                <a:uLnTx/>
                <a:uFillTx/>
                <a:latin typeface="Calibri"/>
                <a:ea typeface="+mn-ea"/>
                <a:cs typeface="+mn-cs"/>
              </a:rPr>
              <a:t>Obes</a:t>
            </a:r>
            <a:r>
              <a:rPr kumimoji="0" lang="en-US" sz="1050" b="0" i="1" u="none" strike="noStrike" kern="1200" cap="none" spc="0" normalizeH="0" baseline="0" noProof="0" dirty="0">
                <a:ln>
                  <a:noFill/>
                </a:ln>
                <a:solidFill>
                  <a:prstClr val="black"/>
                </a:solidFill>
                <a:effectLst/>
                <a:uLnTx/>
                <a:uFillTx/>
                <a:latin typeface="Calibri"/>
                <a:ea typeface="+mn-ea"/>
                <a:cs typeface="+mn-cs"/>
              </a:rPr>
              <a:t> </a:t>
            </a:r>
            <a:r>
              <a:rPr kumimoji="0" lang="en-US" sz="1050" b="0" i="1" u="none" strike="noStrike" kern="1200" cap="none" spc="0" normalizeH="0" baseline="0" noProof="0" dirty="0" err="1">
                <a:ln>
                  <a:noFill/>
                </a:ln>
                <a:solidFill>
                  <a:prstClr val="black"/>
                </a:solidFill>
                <a:effectLst/>
                <a:uLnTx/>
                <a:uFillTx/>
                <a:latin typeface="Calibri"/>
                <a:ea typeface="+mn-ea"/>
                <a:cs typeface="+mn-cs"/>
              </a:rPr>
              <a:t>Metab</a:t>
            </a:r>
            <a:r>
              <a:rPr kumimoji="0" lang="en-US" sz="1050" b="0" i="1" u="none" strike="noStrike" kern="1200" cap="none" spc="0" normalizeH="0" baseline="0" noProof="0" dirty="0">
                <a:ln>
                  <a:noFill/>
                </a:ln>
                <a:solidFill>
                  <a:prstClr val="black"/>
                </a:solidFill>
                <a:effectLst/>
                <a:uLnTx/>
                <a:uFillTx/>
                <a:latin typeface="Calibri"/>
                <a:ea typeface="+mn-ea"/>
                <a:cs typeface="+mn-cs"/>
              </a:rPr>
              <a:t> 2021;23(1):245-251</a:t>
            </a:r>
          </a:p>
        </p:txBody>
      </p:sp>
    </p:spTree>
    <p:extLst>
      <p:ext uri="{BB962C8B-B14F-4D97-AF65-F5344CB8AC3E}">
        <p14:creationId xmlns:p14="http://schemas.microsoft.com/office/powerpoint/2010/main" val="244611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234F8-B1A2-4055-94D4-5FF3C5994E0B}"/>
              </a:ext>
            </a:extLst>
          </p:cNvPr>
          <p:cNvSpPr>
            <a:spLocks noGrp="1"/>
          </p:cNvSpPr>
          <p:nvPr>
            <p:ph type="title"/>
          </p:nvPr>
        </p:nvSpPr>
        <p:spPr>
          <a:xfrm>
            <a:off x="666769" y="838936"/>
            <a:ext cx="9309062" cy="589911"/>
          </a:xfrm>
        </p:spPr>
        <p:txBody>
          <a:bodyPr>
            <a:noAutofit/>
          </a:bodyPr>
          <a:lstStyle/>
          <a:p>
            <a:r>
              <a:rPr lang="en-US" sz="4000" dirty="0"/>
              <a:t>Obesity and Weight-Related Comorbidities</a:t>
            </a:r>
          </a:p>
        </p:txBody>
      </p:sp>
      <p:sp>
        <p:nvSpPr>
          <p:cNvPr id="3" name="Content Placeholder 2">
            <a:extLst>
              <a:ext uri="{FF2B5EF4-FFF2-40B4-BE49-F238E27FC236}">
                <a16:creationId xmlns:a16="http://schemas.microsoft.com/office/drawing/2014/main" id="{A35B87EF-0A00-4AD3-8DD7-5AD612BAB40E}"/>
              </a:ext>
            </a:extLst>
          </p:cNvPr>
          <p:cNvSpPr>
            <a:spLocks noGrp="1"/>
          </p:cNvSpPr>
          <p:nvPr>
            <p:ph sz="half" idx="1"/>
          </p:nvPr>
        </p:nvSpPr>
        <p:spPr>
          <a:xfrm>
            <a:off x="899160" y="1730527"/>
            <a:ext cx="9616440" cy="4351338"/>
          </a:xfrm>
        </p:spPr>
        <p:txBody>
          <a:bodyPr/>
          <a:lstStyle/>
          <a:p>
            <a:r>
              <a:rPr lang="en-US" dirty="0"/>
              <a:t>Care of people with diabetes and weight-related comorbidities such as non-alcoholic fatty liver disease (NAFLD), HF, or obstructive sleep apnea (OSA) should include strategies to achieve weight loss</a:t>
            </a:r>
          </a:p>
          <a:p>
            <a:pPr marL="0" indent="0">
              <a:buNone/>
            </a:pPr>
            <a:endParaRPr lang="en-US" dirty="0"/>
          </a:p>
        </p:txBody>
      </p:sp>
      <p:sp>
        <p:nvSpPr>
          <p:cNvPr id="5" name="TextBox 4">
            <a:extLst>
              <a:ext uri="{FF2B5EF4-FFF2-40B4-BE49-F238E27FC236}">
                <a16:creationId xmlns:a16="http://schemas.microsoft.com/office/drawing/2014/main" id="{DAC05181-D80C-D070-490F-547E657B0BAE}"/>
              </a:ext>
            </a:extLst>
          </p:cNvPr>
          <p:cNvSpPr txBox="1"/>
          <p:nvPr/>
        </p:nvSpPr>
        <p:spPr>
          <a:xfrm>
            <a:off x="2307113" y="6145018"/>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197911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D177B-9BEF-4EE9-998C-158B1E680D3B}"/>
              </a:ext>
            </a:extLst>
          </p:cNvPr>
          <p:cNvSpPr>
            <a:spLocks noGrp="1"/>
          </p:cNvSpPr>
          <p:nvPr>
            <p:ph type="title"/>
          </p:nvPr>
        </p:nvSpPr>
        <p:spPr>
          <a:xfrm>
            <a:off x="524302" y="242299"/>
            <a:ext cx="10515600" cy="781284"/>
          </a:xfrm>
        </p:spPr>
        <p:txBody>
          <a:bodyPr>
            <a:normAutofit/>
          </a:bodyPr>
          <a:lstStyle/>
          <a:p>
            <a:r>
              <a:rPr lang="en-US" sz="4000" dirty="0"/>
              <a:t>Race, Ethnicity and Sex</a:t>
            </a:r>
          </a:p>
        </p:txBody>
      </p:sp>
      <p:sp>
        <p:nvSpPr>
          <p:cNvPr id="3" name="Content Placeholder 2">
            <a:extLst>
              <a:ext uri="{FF2B5EF4-FFF2-40B4-BE49-F238E27FC236}">
                <a16:creationId xmlns:a16="http://schemas.microsoft.com/office/drawing/2014/main" id="{F985C246-C726-494B-A91B-77577A6D84E2}"/>
              </a:ext>
            </a:extLst>
          </p:cNvPr>
          <p:cNvSpPr>
            <a:spLocks noGrp="1"/>
          </p:cNvSpPr>
          <p:nvPr>
            <p:ph sz="half" idx="1"/>
          </p:nvPr>
        </p:nvSpPr>
        <p:spPr>
          <a:xfrm>
            <a:off x="1090683" y="1228300"/>
            <a:ext cx="10754436" cy="5063320"/>
          </a:xfrm>
        </p:spPr>
        <p:txBody>
          <a:bodyPr>
            <a:normAutofit/>
          </a:bodyPr>
          <a:lstStyle/>
          <a:p>
            <a:r>
              <a:rPr lang="en-US" dirty="0"/>
              <a:t>Non-White people are disproportionately affected by type 2 diabetes and its complications</a:t>
            </a:r>
          </a:p>
          <a:p>
            <a:r>
              <a:rPr lang="en-US" dirty="0"/>
              <a:t>Women have a greater increase in relative risk of CVD from type 2 diabetes than men</a:t>
            </a:r>
          </a:p>
          <a:p>
            <a:r>
              <a:rPr lang="en-US" dirty="0"/>
              <a:t>These groups are consistently under-represented in clinical trials and generally have more poorly controlled CV risk factors</a:t>
            </a:r>
          </a:p>
          <a:p>
            <a:r>
              <a:rPr lang="en-US" dirty="0"/>
              <a:t>Available data suggest no significant between-group differences in treatment response: beneficial treatments should be </a:t>
            </a:r>
            <a:r>
              <a:rPr lang="en-US" dirty="0" err="1"/>
              <a:t>utilised</a:t>
            </a:r>
            <a:r>
              <a:rPr lang="en-US" dirty="0"/>
              <a:t> irrespective of a person’s race, ethnicity, and/or sex </a:t>
            </a:r>
          </a:p>
        </p:txBody>
      </p:sp>
      <p:sp>
        <p:nvSpPr>
          <p:cNvPr id="6" name="Rectangle 5">
            <a:extLst>
              <a:ext uri="{FF2B5EF4-FFF2-40B4-BE49-F238E27FC236}">
                <a16:creationId xmlns:a16="http://schemas.microsoft.com/office/drawing/2014/main" id="{C3CB91E3-5E33-531F-1128-EC96C53EB90B}"/>
              </a:ext>
            </a:extLst>
          </p:cNvPr>
          <p:cNvSpPr/>
          <p:nvPr/>
        </p:nvSpPr>
        <p:spPr>
          <a:xfrm>
            <a:off x="2302369" y="5805462"/>
            <a:ext cx="2284600"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Calibri"/>
                <a:ea typeface="+mn-ea"/>
                <a:cs typeface="+mn-cs"/>
              </a:rPr>
              <a:t>JAMA </a:t>
            </a:r>
            <a:r>
              <a:rPr kumimoji="0" lang="en-US" sz="1050" b="0" i="1" u="none" strike="noStrike" kern="1200" cap="none" spc="0" normalizeH="0" baseline="0" noProof="0" dirty="0" err="1">
                <a:ln>
                  <a:noFill/>
                </a:ln>
                <a:solidFill>
                  <a:prstClr val="black"/>
                </a:solidFill>
                <a:effectLst/>
                <a:uLnTx/>
                <a:uFillTx/>
                <a:latin typeface="Calibri"/>
                <a:ea typeface="+mn-ea"/>
                <a:cs typeface="+mn-cs"/>
              </a:rPr>
              <a:t>Netw</a:t>
            </a:r>
            <a:r>
              <a:rPr kumimoji="0" lang="en-US" sz="1050" b="0" i="1" u="none" strike="noStrike" kern="1200" cap="none" spc="0" normalizeH="0" baseline="0" noProof="0" dirty="0">
                <a:ln>
                  <a:noFill/>
                </a:ln>
                <a:solidFill>
                  <a:prstClr val="black"/>
                </a:solidFill>
                <a:effectLst/>
                <a:uLnTx/>
                <a:uFillTx/>
                <a:latin typeface="Calibri"/>
                <a:ea typeface="+mn-ea"/>
                <a:cs typeface="+mn-cs"/>
              </a:rPr>
              <a:t> Open 2022;5(1):e2142078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Calibri"/>
                <a:ea typeface="+mn-ea"/>
                <a:cs typeface="+mn-cs"/>
              </a:rPr>
              <a:t>Diabetes Care 2020;43(5):1157-1163</a:t>
            </a:r>
          </a:p>
        </p:txBody>
      </p:sp>
      <p:sp>
        <p:nvSpPr>
          <p:cNvPr id="5" name="TextBox 4">
            <a:extLst>
              <a:ext uri="{FF2B5EF4-FFF2-40B4-BE49-F238E27FC236}">
                <a16:creationId xmlns:a16="http://schemas.microsoft.com/office/drawing/2014/main" id="{D864FD1B-9A45-BDC0-AC11-6D056CE42827}"/>
              </a:ext>
            </a:extLst>
          </p:cNvPr>
          <p:cNvSpPr txBox="1"/>
          <p:nvPr/>
        </p:nvSpPr>
        <p:spPr>
          <a:xfrm>
            <a:off x="2302369" y="6220960"/>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187172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pPr algn="l"/>
            <a:r>
              <a:rPr lang="fr-BE" sz="4000" dirty="0"/>
              <a:t>Putting </a:t>
            </a:r>
            <a:r>
              <a:rPr lang="fr-BE" sz="4000" dirty="0" err="1"/>
              <a:t>it</a:t>
            </a:r>
            <a:r>
              <a:rPr lang="fr-BE" sz="4000" dirty="0"/>
              <a:t> all </a:t>
            </a:r>
            <a:r>
              <a:rPr lang="fr-BE" sz="4000" dirty="0" err="1"/>
              <a:t>Together</a:t>
            </a:r>
            <a:r>
              <a:rPr lang="fr-BE" sz="4000" dirty="0"/>
              <a:t>: </a:t>
            </a:r>
            <a:br>
              <a:rPr lang="fr-BE" sz="4000" dirty="0"/>
            </a:br>
            <a:r>
              <a:rPr lang="fr-BE" sz="4000" dirty="0" err="1"/>
              <a:t>Strategies</a:t>
            </a:r>
            <a:r>
              <a:rPr lang="fr-BE" sz="4000" dirty="0"/>
              <a:t> for </a:t>
            </a:r>
            <a:r>
              <a:rPr lang="fr-BE" sz="4000" dirty="0" err="1"/>
              <a:t>Implementation</a:t>
            </a:r>
            <a:endParaRPr lang="nl-BE" sz="4000" dirty="0"/>
          </a:p>
        </p:txBody>
      </p:sp>
      <p:sp>
        <p:nvSpPr>
          <p:cNvPr id="6" name="Ondertitel 5"/>
          <p:cNvSpPr>
            <a:spLocks noGrp="1"/>
          </p:cNvSpPr>
          <p:nvPr>
            <p:ph sz="half" idx="1"/>
          </p:nvPr>
        </p:nvSpPr>
        <p:spPr>
          <a:xfrm>
            <a:off x="838200" y="1755296"/>
            <a:ext cx="10515599" cy="4351338"/>
          </a:xfrm>
        </p:spPr>
        <p:txBody>
          <a:bodyPr>
            <a:normAutofit/>
          </a:bodyPr>
          <a:lstStyle/>
          <a:p>
            <a:pPr marL="0" indent="0" algn="l">
              <a:buNone/>
            </a:pPr>
            <a:r>
              <a:rPr lang="fr-BE" sz="2800" b="1" dirty="0"/>
              <a:t>Chantal Mathieu, MD PhD</a:t>
            </a:r>
          </a:p>
          <a:p>
            <a:pPr marL="0" indent="0" algn="l">
              <a:buNone/>
            </a:pPr>
            <a:r>
              <a:rPr lang="fr-BE" sz="2800" b="1" dirty="0"/>
              <a:t>KU Leuven, Leuven, Belgium</a:t>
            </a:r>
          </a:p>
          <a:p>
            <a:pPr marL="0" indent="0" algn="l">
              <a:lnSpc>
                <a:spcPct val="100000"/>
              </a:lnSpc>
              <a:buNone/>
            </a:pPr>
            <a:endParaRPr lang="fr-BE" sz="900" b="1" dirty="0"/>
          </a:p>
          <a:p>
            <a:pPr marL="0" indent="0" algn="l">
              <a:buNone/>
            </a:pPr>
            <a:r>
              <a:rPr lang="fr-BE" sz="2800" b="1" dirty="0"/>
              <a:t>Sylvia Rosas, MD, MSCE</a:t>
            </a:r>
          </a:p>
          <a:p>
            <a:pPr marL="0" indent="0" algn="l">
              <a:buNone/>
            </a:pPr>
            <a:r>
              <a:rPr lang="fr-BE" sz="2800" b="1" dirty="0" err="1"/>
              <a:t>Joslin</a:t>
            </a:r>
            <a:r>
              <a:rPr lang="fr-BE" sz="2800" b="1" dirty="0"/>
              <a:t> Diabetes Center, Boston MA, USA</a:t>
            </a:r>
          </a:p>
          <a:p>
            <a:pPr marL="0" indent="0" algn="l">
              <a:buNone/>
            </a:pPr>
            <a:endParaRPr lang="fr-BE" sz="900" b="1" dirty="0"/>
          </a:p>
          <a:p>
            <a:pPr marL="0" indent="0" algn="l">
              <a:buNone/>
            </a:pPr>
            <a:r>
              <a:rPr lang="fr-BE" sz="2800" b="1" dirty="0"/>
              <a:t>Nisa Maruthur, MD, MHS</a:t>
            </a:r>
          </a:p>
          <a:p>
            <a:pPr marL="0" indent="0" algn="l">
              <a:buNone/>
            </a:pPr>
            <a:r>
              <a:rPr lang="fr-BE" sz="2800" b="1" dirty="0"/>
              <a:t>Johns Hopkins </a:t>
            </a:r>
            <a:r>
              <a:rPr lang="fr-BE" sz="2800" b="1" dirty="0" err="1"/>
              <a:t>University</a:t>
            </a:r>
            <a:r>
              <a:rPr lang="fr-BE" sz="2800" b="1" dirty="0"/>
              <a:t>, Baltimore MD, USA</a:t>
            </a:r>
          </a:p>
        </p:txBody>
      </p:sp>
      <p:sp>
        <p:nvSpPr>
          <p:cNvPr id="5" name="TextBox 4">
            <a:extLst>
              <a:ext uri="{FF2B5EF4-FFF2-40B4-BE49-F238E27FC236}">
                <a16:creationId xmlns:a16="http://schemas.microsoft.com/office/drawing/2014/main" id="{9A1D7775-60A8-ED11-489B-B2FED8CA22D0}"/>
              </a:ext>
            </a:extLst>
          </p:cNvPr>
          <p:cNvSpPr txBox="1"/>
          <p:nvPr/>
        </p:nvSpPr>
        <p:spPr>
          <a:xfrm>
            <a:off x="-46801" y="5586463"/>
            <a:ext cx="12020085" cy="584775"/>
          </a:xfrm>
          <a:prstGeom prst="rect">
            <a:avLst/>
          </a:prstGeom>
          <a:noFill/>
        </p:spPr>
        <p:txBody>
          <a:bodyPr wrap="none" rtlCol="0">
            <a:spAutoFit/>
          </a:bodyPr>
          <a:lstStyle/>
          <a:p>
            <a:pPr algn="ctr">
              <a:spcAft>
                <a:spcPts val="600"/>
              </a:spcAft>
            </a:pPr>
            <a:r>
              <a:rPr lang="en-US" sz="1600" b="0" i="0" u="none" strike="noStrike" spc="-50" dirty="0">
                <a:effectLst/>
                <a:latin typeface="Calibri" panose="020F0502020204030204" pitchFamily="34" charset="0"/>
              </a:rPr>
              <a:t>Davies MJ, Aroda VR, Collins BS, Gabbay RA, Green J, Maruthur NM, Rosas SE, Del Prato S, Mathieu C, Mingrone G, Rossing P, </a:t>
            </a:r>
            <a:r>
              <a:rPr lang="en-US" sz="1600" b="0" i="0" u="none" strike="noStrike" spc="-50" dirty="0" err="1">
                <a:effectLst/>
                <a:latin typeface="Calibri" panose="020F0502020204030204" pitchFamily="34" charset="0"/>
              </a:rPr>
              <a:t>Tankova</a:t>
            </a:r>
            <a:r>
              <a:rPr lang="en-US" sz="1600" b="0" i="0" u="none" strike="noStrike" spc="-50" dirty="0">
                <a:effectLst/>
                <a:latin typeface="Calibri" panose="020F0502020204030204" pitchFamily="34" charset="0"/>
              </a:rPr>
              <a:t> T, Tsapas A, Buse JB</a:t>
            </a:r>
            <a:br>
              <a:rPr lang="en-US" sz="1600" b="0" i="0" u="none" strike="noStrike" spc="-50" dirty="0">
                <a:effectLst/>
                <a:latin typeface="Calibri" panose="020F0502020204030204" pitchFamily="34" charset="0"/>
              </a:rPr>
            </a:br>
            <a:r>
              <a:rPr lang="en-US" sz="1600" b="0" i="1" u="none" strike="noStrike" spc="-50" dirty="0">
                <a:effectLst/>
                <a:latin typeface="Calibri" panose="020F0502020204030204" pitchFamily="34" charset="0"/>
              </a:rPr>
              <a:t>Diabetes Care </a:t>
            </a:r>
            <a:r>
              <a:rPr lang="en-US" sz="1600" b="0" i="0" u="none" strike="noStrike" spc="-50" dirty="0">
                <a:effectLst/>
                <a:latin typeface="Calibri" panose="020F0502020204030204" pitchFamily="34" charset="0"/>
              </a:rPr>
              <a:t>2022; https://doi.org/10.2337/dci22-0034. </a:t>
            </a:r>
            <a:r>
              <a:rPr lang="en-US" sz="1600" b="0" i="1" u="none" strike="noStrike" spc="-50" dirty="0" err="1">
                <a:effectLst/>
                <a:latin typeface="Calibri" panose="020F0502020204030204" pitchFamily="34" charset="0"/>
              </a:rPr>
              <a:t>Diabetologia</a:t>
            </a:r>
            <a:r>
              <a:rPr lang="en-US" sz="1600" b="0" i="1" u="none" strike="noStrike" spc="-50" dirty="0">
                <a:effectLst/>
                <a:latin typeface="Calibri" panose="020F0502020204030204" pitchFamily="34" charset="0"/>
              </a:rPr>
              <a:t> </a:t>
            </a:r>
            <a:r>
              <a:rPr lang="en-US" sz="1600" b="0" i="0" u="none" strike="noStrike" spc="-50" dirty="0">
                <a:effectLst/>
                <a:latin typeface="Calibri" panose="020F0502020204030204" pitchFamily="34" charset="0"/>
              </a:rPr>
              <a:t>2022; </a:t>
            </a:r>
            <a:r>
              <a:rPr lang="en-US" sz="1600" b="0" i="0" strike="noStrike" spc="-50" dirty="0">
                <a:effectLst/>
                <a:latin typeface="Calibri" panose="020F0502020204030204" pitchFamily="34" charset="0"/>
              </a:rPr>
              <a:t>https://</a:t>
            </a:r>
            <a:r>
              <a:rPr lang="en-US" sz="1600" b="0" i="0" strike="noStrike" spc="-50" dirty="0" err="1">
                <a:effectLst/>
                <a:latin typeface="Calibri" panose="020F0502020204030204" pitchFamily="34" charset="0"/>
              </a:rPr>
              <a:t>doi.org</a:t>
            </a:r>
            <a:r>
              <a:rPr lang="en-US" sz="1600" b="0" i="0" strike="noStrike" spc="-50" dirty="0">
                <a:effectLst/>
                <a:latin typeface="Calibri" panose="020F0502020204030204" pitchFamily="34" charset="0"/>
              </a:rPr>
              <a:t>/10.1007/s00125-022-05787-2.</a:t>
            </a:r>
            <a:endParaRPr lang="en-US" sz="1600" i="1" spc="-50" dirty="0"/>
          </a:p>
        </p:txBody>
      </p:sp>
    </p:spTree>
    <p:extLst>
      <p:ext uri="{BB962C8B-B14F-4D97-AF65-F5344CB8AC3E}">
        <p14:creationId xmlns:p14="http://schemas.microsoft.com/office/powerpoint/2010/main" val="221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68354" y="3349492"/>
            <a:ext cx="11985899" cy="212463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itle 1"/>
          <p:cNvSpPr txBox="1">
            <a:spLocks/>
          </p:cNvSpPr>
          <p:nvPr/>
        </p:nvSpPr>
        <p:spPr>
          <a:xfrm>
            <a:off x="303039" y="132327"/>
            <a:ext cx="9697077" cy="6397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a:ea typeface="+mj-ea"/>
                <a:cs typeface="+mj-cs"/>
              </a:rPr>
              <a:t>Disclosures of Interest </a:t>
            </a:r>
          </a:p>
        </p:txBody>
      </p:sp>
      <p:sp>
        <p:nvSpPr>
          <p:cNvPr id="5" name="Title 1"/>
          <p:cNvSpPr txBox="1">
            <a:spLocks/>
          </p:cNvSpPr>
          <p:nvPr/>
        </p:nvSpPr>
        <p:spPr>
          <a:xfrm>
            <a:off x="153347" y="820496"/>
            <a:ext cx="9697077" cy="3887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0" i="1" u="none" strike="noStrike" kern="1200" cap="none" spc="0" normalizeH="0" baseline="0" noProof="0" dirty="0">
              <a:ln>
                <a:noFill/>
              </a:ln>
              <a:solidFill>
                <a:srgbClr val="C00000"/>
              </a:solidFill>
              <a:effectLst/>
              <a:uLnTx/>
              <a:uFillTx/>
              <a:latin typeface="Calibri"/>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j-ea"/>
                <a:cs typeface="+mj-cs"/>
              </a:rPr>
              <a:t>Chantal Mathieu, MD, PhD</a:t>
            </a:r>
          </a:p>
        </p:txBody>
      </p:sp>
      <p:sp>
        <p:nvSpPr>
          <p:cNvPr id="8" name="Title 1"/>
          <p:cNvSpPr txBox="1">
            <a:spLocks/>
          </p:cNvSpPr>
          <p:nvPr/>
        </p:nvSpPr>
        <p:spPr>
          <a:xfrm>
            <a:off x="153346" y="3378251"/>
            <a:ext cx="9697077" cy="3887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j-ea"/>
                <a:cs typeface="+mj-cs"/>
              </a:rPr>
              <a:t>Sylvia Rosas, MD, MSCE</a:t>
            </a:r>
          </a:p>
        </p:txBody>
      </p:sp>
      <p:sp>
        <p:nvSpPr>
          <p:cNvPr id="11" name="Content Placeholder 2">
            <a:extLst>
              <a:ext uri="{FF2B5EF4-FFF2-40B4-BE49-F238E27FC236}">
                <a16:creationId xmlns:a16="http://schemas.microsoft.com/office/drawing/2014/main" id="{A598A2BE-8253-4DD4-AC8B-40B8F8E77FC9}"/>
              </a:ext>
            </a:extLst>
          </p:cNvPr>
          <p:cNvSpPr txBox="1">
            <a:spLocks/>
          </p:cNvSpPr>
          <p:nvPr/>
        </p:nvSpPr>
        <p:spPr>
          <a:xfrm>
            <a:off x="153346" y="3936275"/>
            <a:ext cx="10972800" cy="13307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Advisory boards</a:t>
            </a:r>
            <a:r>
              <a:rPr kumimoji="0" lang="en-GB"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Bayer,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Teladoc</a:t>
            </a:r>
            <a:r>
              <a:rPr kumimoji="0" lang="en-US" sz="1800" b="0" i="0" u="none" strike="noStrike" kern="1200" cap="none" spc="0" normalizeH="0" baseline="0" noProof="0" dirty="0">
                <a:ln>
                  <a:noFill/>
                </a:ln>
                <a:solidFill>
                  <a:prstClr val="black"/>
                </a:solidFill>
                <a:effectLst/>
                <a:uLnTx/>
                <a:uFillTx/>
                <a:latin typeface="Calibri"/>
                <a:ea typeface="+mn-ea"/>
                <a:cs typeface="+mn-cs"/>
              </a:rPr>
              <a:t> and AstraZeneca</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Research support</a:t>
            </a:r>
            <a:r>
              <a:rPr kumimoji="0" lang="en-GB"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Bayer, Astra Zeneca  </a:t>
            </a:r>
          </a:p>
        </p:txBody>
      </p:sp>
      <p:sp>
        <p:nvSpPr>
          <p:cNvPr id="9" name="Title 1"/>
          <p:cNvSpPr txBox="1">
            <a:spLocks/>
          </p:cNvSpPr>
          <p:nvPr/>
        </p:nvSpPr>
        <p:spPr>
          <a:xfrm>
            <a:off x="153347" y="4878236"/>
            <a:ext cx="9697077" cy="3887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j-ea"/>
                <a:cs typeface="+mj-cs"/>
              </a:rPr>
              <a:t>Nisa Maruthur, MD, MHS</a:t>
            </a:r>
          </a:p>
        </p:txBody>
      </p:sp>
      <p:sp>
        <p:nvSpPr>
          <p:cNvPr id="10" name="Content Placeholder 2">
            <a:extLst>
              <a:ext uri="{FF2B5EF4-FFF2-40B4-BE49-F238E27FC236}">
                <a16:creationId xmlns:a16="http://schemas.microsoft.com/office/drawing/2014/main" id="{A598A2BE-8253-4DD4-AC8B-40B8F8E77FC9}"/>
              </a:ext>
            </a:extLst>
          </p:cNvPr>
          <p:cNvSpPr txBox="1">
            <a:spLocks/>
          </p:cNvSpPr>
          <p:nvPr/>
        </p:nvSpPr>
        <p:spPr>
          <a:xfrm>
            <a:off x="153347" y="5363799"/>
            <a:ext cx="10972800" cy="7365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Advisory boards</a:t>
            </a:r>
            <a:r>
              <a:rPr kumimoji="0" lang="en-GB" sz="1800" b="0" i="0" u="none" strike="noStrike" kern="1200" cap="none" spc="0" normalizeH="0" baseline="0" noProof="0" dirty="0">
                <a:ln>
                  <a:noFill/>
                </a:ln>
                <a:solidFill>
                  <a:prstClr val="black"/>
                </a:solidFill>
                <a:effectLst/>
                <a:uLnTx/>
                <a:uFillTx/>
                <a:latin typeface="Calibri"/>
                <a:ea typeface="+mn-ea"/>
                <a:cs typeface="+mn-cs"/>
              </a:rPr>
              <a:t>: None</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Research support</a:t>
            </a:r>
            <a:r>
              <a:rPr kumimoji="0" lang="en-GB" sz="1800" b="0" i="0" u="none" strike="noStrike" kern="1200" cap="none" spc="0" normalizeH="0" baseline="0" noProof="0" dirty="0">
                <a:ln>
                  <a:noFill/>
                </a:ln>
                <a:solidFill>
                  <a:prstClr val="black"/>
                </a:solidFill>
                <a:effectLst/>
                <a:uLnTx/>
                <a:uFillTx/>
                <a:latin typeface="Calibri"/>
                <a:ea typeface="+mn-ea"/>
                <a:cs typeface="+mn-cs"/>
              </a:rPr>
              <a:t>: None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Content Placeholder 2"/>
          <p:cNvSpPr txBox="1">
            <a:spLocks/>
          </p:cNvSpPr>
          <p:nvPr/>
        </p:nvSpPr>
        <p:spPr>
          <a:xfrm>
            <a:off x="68354" y="1724123"/>
            <a:ext cx="11643000" cy="127511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Advisory boards</a:t>
            </a:r>
            <a:r>
              <a:rPr kumimoji="0" lang="en-GB"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Novo Nordisk, Sanofi, Merck Sharp and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Dohme</a:t>
            </a:r>
            <a:r>
              <a:rPr kumimoji="0" lang="en-US" sz="1800" b="0" i="0" u="none" strike="noStrike" kern="1200" cap="none" spc="0" normalizeH="0" baseline="0" noProof="0" dirty="0">
                <a:ln>
                  <a:noFill/>
                </a:ln>
                <a:solidFill>
                  <a:prstClr val="black"/>
                </a:solidFill>
                <a:effectLst/>
                <a:uLnTx/>
                <a:uFillTx/>
                <a:latin typeface="Calibri"/>
                <a:ea typeface="+mn-ea"/>
                <a:cs typeface="+mn-cs"/>
              </a:rPr>
              <a:t> Ltd., Eli Lilly and Company, Novartis,  AstraZeneca,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Boehringer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Ingelheim</a:t>
            </a:r>
            <a:r>
              <a:rPr kumimoji="0" lang="en-US" sz="1800" b="0" i="0" u="none" strike="noStrike" kern="1200" cap="none" spc="0" normalizeH="0" baseline="0" noProof="0" dirty="0">
                <a:ln>
                  <a:noFill/>
                </a:ln>
                <a:solidFill>
                  <a:prstClr val="black"/>
                </a:solidFill>
                <a:effectLst/>
                <a:uLnTx/>
                <a:uFillTx/>
                <a:latin typeface="Calibri"/>
                <a:ea typeface="+mn-ea"/>
                <a:cs typeface="+mn-cs"/>
              </a:rPr>
              <a:t>, Roche, Medtronic,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ActoBio</a:t>
            </a:r>
            <a:r>
              <a:rPr kumimoji="0" lang="en-US" sz="1800" b="0" i="0" u="none" strike="noStrike" kern="1200" cap="none" spc="0" normalizeH="0" baseline="0" noProof="0" dirty="0">
                <a:ln>
                  <a:noFill/>
                </a:ln>
                <a:solidFill>
                  <a:prstClr val="black"/>
                </a:solidFill>
                <a:effectLst/>
                <a:uLnTx/>
                <a:uFillTx/>
                <a:latin typeface="Calibri"/>
                <a:ea typeface="+mn-ea"/>
                <a:cs typeface="+mn-cs"/>
              </a:rPr>
              <a:t> Therapeutics, Pfizer, Imcyse,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Insulet</a:t>
            </a:r>
            <a:r>
              <a:rPr kumimoji="0" lang="en-US" sz="1800" b="0" i="0" u="none" strike="noStrike" kern="1200" cap="none" spc="0" normalizeH="0" baseline="0" noProof="0" dirty="0">
                <a:ln>
                  <a:noFill/>
                </a:ln>
                <a:solidFill>
                  <a:prstClr val="black"/>
                </a:solidFill>
                <a:effectLst/>
                <a:uLnTx/>
                <a:uFillTx/>
                <a:latin typeface="Calibri"/>
                <a:ea typeface="+mn-ea"/>
                <a:cs typeface="+mn-cs"/>
              </a:rPr>
              <a:t>, Zealand Pharma,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Avotres</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Mannkind</a:t>
            </a:r>
            <a:r>
              <a:rPr kumimoji="0" lang="en-US" sz="1800" b="0" i="0" u="none" strike="noStrike" kern="1200" cap="none" spc="0" normalizeH="0" baseline="0" noProof="0" dirty="0">
                <a:ln>
                  <a:noFill/>
                </a:ln>
                <a:solidFill>
                  <a:prstClr val="black"/>
                </a:solidFill>
                <a:effectLst/>
                <a:uLnTx/>
                <a:uFillTx/>
                <a:latin typeface="Calibri"/>
                <a:ea typeface="+mn-ea"/>
                <a:cs typeface="+mn-cs"/>
              </a:rPr>
              <a:t>, Sandoz and Vertex.</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Speaker’s Bureau</a:t>
            </a:r>
            <a:r>
              <a:rPr kumimoji="0" lang="en-GB" sz="1800" b="0" i="0" u="none" strike="noStrike" kern="1200" cap="none" spc="0" normalizeH="0" baseline="0" noProof="0" dirty="0">
                <a:ln>
                  <a:noFill/>
                </a:ln>
                <a:solidFill>
                  <a:prstClr val="black"/>
                </a:solidFill>
                <a:effectLst/>
                <a:uLnTx/>
                <a:uFillTx/>
                <a:latin typeface="Calibri"/>
                <a:ea typeface="+mn-ea"/>
                <a:cs typeface="+mn-cs"/>
              </a:rPr>
              <a:t>: Novo Nordisk, Sanofi, Eli Lilly and Company, </a:t>
            </a:r>
            <a:r>
              <a:rPr kumimoji="0" lang="en-GB" sz="1800" b="0" i="0" u="none" strike="noStrike" kern="1200" cap="none" spc="0" normalizeH="0" baseline="0" noProof="0" dirty="0" err="1">
                <a:ln>
                  <a:noFill/>
                </a:ln>
                <a:solidFill>
                  <a:prstClr val="black"/>
                </a:solidFill>
                <a:effectLst/>
                <a:uLnTx/>
                <a:uFillTx/>
                <a:latin typeface="Calibri"/>
                <a:ea typeface="+mn-ea"/>
                <a:cs typeface="+mn-cs"/>
              </a:rPr>
              <a:t>Boehringer</a:t>
            </a:r>
            <a:r>
              <a:rPr kumimoji="0" lang="en-GB" sz="1800" b="0" i="0" u="none" strike="noStrike" kern="1200" cap="none" spc="0" normalizeH="0" baseline="0" noProof="0" dirty="0">
                <a:ln>
                  <a:noFill/>
                </a:ln>
                <a:solidFill>
                  <a:prstClr val="black"/>
                </a:solidFill>
                <a:effectLst/>
                <a:uLnTx/>
                <a:uFillTx/>
                <a:latin typeface="Calibri"/>
                <a:ea typeface="+mn-ea"/>
                <a:cs typeface="+mn-cs"/>
              </a:rPr>
              <a:t> </a:t>
            </a:r>
            <a:r>
              <a:rPr kumimoji="0" lang="en-GB" sz="1800" b="0" i="0" u="none" strike="noStrike" kern="1200" cap="none" spc="0" normalizeH="0" baseline="0" noProof="0" dirty="0" err="1">
                <a:ln>
                  <a:noFill/>
                </a:ln>
                <a:solidFill>
                  <a:prstClr val="black"/>
                </a:solidFill>
                <a:effectLst/>
                <a:uLnTx/>
                <a:uFillTx/>
                <a:latin typeface="Calibri"/>
                <a:ea typeface="+mn-ea"/>
                <a:cs typeface="+mn-cs"/>
              </a:rPr>
              <a:t>Ingelheim</a:t>
            </a:r>
            <a:r>
              <a:rPr kumimoji="0" lang="en-GB" sz="1800" b="0" i="0" u="none" strike="noStrike" kern="1200" cap="none" spc="0" normalizeH="0" baseline="0" noProof="0" dirty="0">
                <a:ln>
                  <a:noFill/>
                </a:ln>
                <a:solidFill>
                  <a:prstClr val="black"/>
                </a:solidFill>
                <a:effectLst/>
                <a:uLnTx/>
                <a:uFillTx/>
                <a:latin typeface="Calibri"/>
                <a:ea typeface="+mn-ea"/>
                <a:cs typeface="+mn-cs"/>
              </a:rPr>
              <a:t>, Astra Zeneca and Novartis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Research support</a:t>
            </a:r>
            <a:r>
              <a:rPr kumimoji="0" lang="en-GB" sz="1800" b="0" i="0" u="none" strike="noStrike" kern="1200" cap="none" spc="0" normalizeH="0" baseline="0" noProof="0" dirty="0">
                <a:ln>
                  <a:noFill/>
                </a:ln>
                <a:solidFill>
                  <a:prstClr val="black"/>
                </a:solidFill>
                <a:effectLst/>
                <a:uLnTx/>
                <a:uFillTx/>
                <a:latin typeface="Calibri"/>
                <a:ea typeface="+mn-ea"/>
                <a:cs typeface="+mn-cs"/>
              </a:rPr>
              <a:t>: Imcyse and </a:t>
            </a:r>
            <a:r>
              <a:rPr kumimoji="0" lang="en-GB" sz="1800" b="0" i="0" u="none" strike="noStrike" kern="1200" cap="none" spc="0" normalizeH="0" baseline="0" noProof="0" dirty="0" err="1">
                <a:ln>
                  <a:noFill/>
                </a:ln>
                <a:solidFill>
                  <a:prstClr val="black"/>
                </a:solidFill>
                <a:effectLst/>
                <a:uLnTx/>
                <a:uFillTx/>
                <a:latin typeface="Calibri"/>
                <a:ea typeface="+mn-ea"/>
                <a:cs typeface="+mn-cs"/>
              </a:rPr>
              <a:t>ActoBio</a:t>
            </a:r>
            <a:r>
              <a:rPr kumimoji="0" lang="en-GB" sz="1800" b="0" i="0" u="none" strike="noStrike" kern="1200" cap="none" spc="0" normalizeH="0" baseline="0" noProof="0" dirty="0">
                <a:ln>
                  <a:noFill/>
                </a:ln>
                <a:solidFill>
                  <a:prstClr val="black"/>
                </a:solidFill>
                <a:effectLst/>
                <a:uLnTx/>
                <a:uFillTx/>
                <a:latin typeface="Calibri"/>
                <a:ea typeface="+mn-ea"/>
                <a:cs typeface="+mn-cs"/>
              </a:rPr>
              <a:t> Therapeutics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itle 1"/>
          <p:cNvSpPr txBox="1">
            <a:spLocks/>
          </p:cNvSpPr>
          <p:nvPr/>
        </p:nvSpPr>
        <p:spPr>
          <a:xfrm>
            <a:off x="2731917" y="3091557"/>
            <a:ext cx="9697077" cy="3887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0" i="1" u="none" strike="noStrike" kern="1200" cap="none" spc="0" normalizeH="0" baseline="0" noProof="0" dirty="0">
              <a:ln>
                <a:noFill/>
              </a:ln>
              <a:solidFill>
                <a:srgbClr val="C00000"/>
              </a:solidFill>
              <a:effectLst/>
              <a:uLnTx/>
              <a:uFillTx/>
              <a:latin typeface="Calibri"/>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j-ea"/>
              <a:cs typeface="+mj-cs"/>
            </a:endParaRPr>
          </a:p>
        </p:txBody>
      </p:sp>
      <p:sp>
        <p:nvSpPr>
          <p:cNvPr id="3" name="TextBox 2">
            <a:extLst>
              <a:ext uri="{FF2B5EF4-FFF2-40B4-BE49-F238E27FC236}">
                <a16:creationId xmlns:a16="http://schemas.microsoft.com/office/drawing/2014/main" id="{14433DC5-89B0-98A8-32EC-31B7E08C222A}"/>
              </a:ext>
            </a:extLst>
          </p:cNvPr>
          <p:cNvSpPr txBox="1"/>
          <p:nvPr/>
        </p:nvSpPr>
        <p:spPr>
          <a:xfrm>
            <a:off x="5989240" y="6280972"/>
            <a:ext cx="213520" cy="230832"/>
          </a:xfrm>
          <a:prstGeom prst="rect">
            <a:avLst/>
          </a:prstGeom>
          <a:noFill/>
        </p:spPr>
        <p:txBody>
          <a:bodyPr wrap="none" rtlCol="0">
            <a:spAutoFit/>
          </a:bodyPr>
          <a:lstStyle/>
          <a:p>
            <a:pPr algn="ctr">
              <a:spcAft>
                <a:spcPts val="600"/>
              </a:spcAft>
            </a:pPr>
            <a:r>
              <a:rPr lang="en-US" sz="900" b="0" i="0" strike="noStrike" dirty="0">
                <a:effectLst/>
                <a:latin typeface="Calibri" panose="020F0502020204030204" pitchFamily="34" charset="0"/>
              </a:rPr>
              <a:t>.</a:t>
            </a:r>
            <a:endParaRPr lang="en-US" sz="900" i="1" dirty="0"/>
          </a:p>
        </p:txBody>
      </p:sp>
    </p:spTree>
    <p:extLst>
      <p:ext uri="{BB962C8B-B14F-4D97-AF65-F5344CB8AC3E}">
        <p14:creationId xmlns:p14="http://schemas.microsoft.com/office/powerpoint/2010/main" val="25788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78BD7A9-7A46-9EE7-3C96-3E6F95B50CA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3" name="Picture 22">
            <a:extLst>
              <a:ext uri="{FF2B5EF4-FFF2-40B4-BE49-F238E27FC236}">
                <a16:creationId xmlns:a16="http://schemas.microsoft.com/office/drawing/2014/main" id="{50EDCD74-4556-F16B-F5A9-C82E7B07508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9" name="Picture 18">
            <a:extLst>
              <a:ext uri="{FF2B5EF4-FFF2-40B4-BE49-F238E27FC236}">
                <a16:creationId xmlns:a16="http://schemas.microsoft.com/office/drawing/2014/main" id="{D05EA8D1-0B1D-FC71-91F1-ACB356D2D15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6E6ABC02-DE60-7122-4C01-D72EDA9F590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1F286BB1-C89C-44EB-9BA9-2B99F314D8DB}"/>
              </a:ext>
            </a:extLst>
          </p:cNvPr>
          <p:cNvSpPr txBox="1"/>
          <p:nvPr/>
        </p:nvSpPr>
        <p:spPr>
          <a:xfrm>
            <a:off x="-223838" y="6064040"/>
            <a:ext cx="11496675" cy="523220"/>
          </a:xfrm>
          <a:prstGeom prst="rect">
            <a:avLst/>
          </a:prstGeom>
          <a:noFill/>
        </p:spPr>
        <p:txBody>
          <a:bodyPr wrap="square">
            <a:spAutoFit/>
          </a:bodyPr>
          <a:lstStyle/>
          <a:p>
            <a:pPr algn="ctr">
              <a:spcAft>
                <a:spcPts val="600"/>
              </a:spcAft>
            </a:pPr>
            <a:r>
              <a:rPr lang="en-US" sz="1000" b="0" i="0" u="none" strike="noStrike" spc="-50" dirty="0">
                <a:effectLst/>
                <a:latin typeface="Calibri" panose="020F0502020204030204" pitchFamily="34" charset="0"/>
              </a:rPr>
              <a:t>Davies MJ, Aroda VR, Collins BS, Gabbay RA, Green J, Maruthur NM, Rosas SE, Del Prato S, Mathieu C, Mingrone G, Rossing P, </a:t>
            </a:r>
            <a:r>
              <a:rPr lang="en-US" sz="1000" b="0" i="0" u="none" strike="noStrike" spc="-50" dirty="0" err="1">
                <a:effectLst/>
                <a:latin typeface="Calibri" panose="020F0502020204030204" pitchFamily="34" charset="0"/>
              </a:rPr>
              <a:t>Tankova</a:t>
            </a:r>
            <a:r>
              <a:rPr lang="en-US" sz="1000" b="0" i="0" u="none" strike="noStrike" spc="-50" dirty="0">
                <a:effectLst/>
                <a:latin typeface="Calibri" panose="020F0502020204030204" pitchFamily="34" charset="0"/>
              </a:rPr>
              <a:t> T, Tsapas A, Buse JB</a:t>
            </a:r>
            <a:br>
              <a:rPr lang="en-US" sz="1000" b="0" i="0" u="none" strike="noStrike" spc="-50" dirty="0">
                <a:effectLst/>
                <a:latin typeface="Calibri" panose="020F0502020204030204" pitchFamily="34" charset="0"/>
              </a:rPr>
            </a:br>
            <a:r>
              <a:rPr lang="en-US" sz="1000" b="0" i="1" u="none" strike="noStrike" spc="-50" dirty="0">
                <a:effectLst/>
                <a:latin typeface="Calibri" panose="020F0502020204030204" pitchFamily="34" charset="0"/>
              </a:rPr>
              <a:t>Diabetes Care </a:t>
            </a:r>
            <a:r>
              <a:rPr lang="en-US" sz="1000" b="0" i="0" u="none" strike="noStrike" spc="-50" dirty="0">
                <a:effectLst/>
                <a:latin typeface="Calibri" panose="020F0502020204030204" pitchFamily="34" charset="0"/>
              </a:rPr>
              <a:t>2022; https://doi.org/10.2337/dci22-0034. </a:t>
            </a:r>
            <a:r>
              <a:rPr lang="en-US" sz="1000" b="0" i="1" u="none" strike="noStrike" spc="-50" dirty="0">
                <a:effectLst/>
                <a:latin typeface="Calibri" panose="020F0502020204030204" pitchFamily="34" charset="0"/>
              </a:rPr>
              <a:t>Diabetologia </a:t>
            </a:r>
            <a:r>
              <a:rPr lang="en-US" sz="1000" b="0" i="0" u="none" strike="noStrike" spc="-50" dirty="0">
                <a:effectLst/>
                <a:latin typeface="Calibri" panose="020F0502020204030204" pitchFamily="34" charset="0"/>
              </a:rPr>
              <a:t>2022; </a:t>
            </a:r>
            <a:r>
              <a:rPr lang="en-US" sz="1000" b="0" i="0" strike="noStrike" spc="-50" dirty="0">
                <a:effectLst/>
                <a:latin typeface="Calibri" panose="020F0502020204030204" pitchFamily="34" charset="0"/>
              </a:rPr>
              <a:t>https://doi.org/10.1007/s00125-022-05787-2</a:t>
            </a:r>
            <a:r>
              <a:rPr lang="en-US" sz="1800" b="0" i="0" strike="noStrike" spc="-50" dirty="0">
                <a:effectLst/>
                <a:latin typeface="Calibri" panose="020F0502020204030204" pitchFamily="34" charset="0"/>
              </a:rPr>
              <a:t>.</a:t>
            </a:r>
            <a:endParaRPr lang="en-US" sz="1800" i="1" spc="-50" dirty="0"/>
          </a:p>
        </p:txBody>
      </p:sp>
    </p:spTree>
    <p:extLst>
      <p:ext uri="{BB962C8B-B14F-4D97-AF65-F5344CB8AC3E}">
        <p14:creationId xmlns:p14="http://schemas.microsoft.com/office/powerpoint/2010/main" val="86490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heel(1)">
                                      <p:cBhvr>
                                        <p:cTn id="13" dur="5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E6ABC02-DE60-7122-4C01-D72EDA9F590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7AC27EC4-6B79-76DD-498E-596261743A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Sunburst chart&#10;&#10;Description automatically generated">
            <a:extLst>
              <a:ext uri="{FF2B5EF4-FFF2-40B4-BE49-F238E27FC236}">
                <a16:creationId xmlns:a16="http://schemas.microsoft.com/office/drawing/2014/main" id="{5688301D-AE97-E9E0-EEA3-8515BB24E6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62DDB1E-02DC-0FAD-7AAE-11FABD1ADF89}"/>
              </a:ext>
            </a:extLst>
          </p:cNvPr>
          <p:cNvSpPr txBox="1"/>
          <p:nvPr/>
        </p:nvSpPr>
        <p:spPr>
          <a:xfrm>
            <a:off x="2259488" y="6242872"/>
            <a:ext cx="6434775" cy="692497"/>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a:p>
            <a:pPr algn="ctr">
              <a:spcAft>
                <a:spcPts val="600"/>
              </a:spcAft>
            </a:pPr>
            <a:r>
              <a:rPr lang="en-US" sz="900" b="0" i="0" strike="noStrike" dirty="0">
                <a:effectLst/>
                <a:latin typeface="Calibri" panose="020F0502020204030204" pitchFamily="34" charset="0"/>
              </a:rPr>
              <a:t>.</a:t>
            </a:r>
            <a:endParaRPr lang="en-US" sz="900" i="1" dirty="0"/>
          </a:p>
        </p:txBody>
      </p:sp>
    </p:spTree>
    <p:extLst>
      <p:ext uri="{BB962C8B-B14F-4D97-AF65-F5344CB8AC3E}">
        <p14:creationId xmlns:p14="http://schemas.microsoft.com/office/powerpoint/2010/main" val="378977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E6ABC02-DE60-7122-4C01-D72EDA9F590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AC27EC4-6B79-76DD-498E-596261743AE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Sunburst chart&#10;&#10;Description automatically generated">
            <a:extLst>
              <a:ext uri="{FF2B5EF4-FFF2-40B4-BE49-F238E27FC236}">
                <a16:creationId xmlns:a16="http://schemas.microsoft.com/office/drawing/2014/main" id="{5688301D-AE97-E9E0-EEA3-8515BB24E6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C6CD101-D4B6-088A-0A09-A08D376FB9B3}"/>
              </a:ext>
            </a:extLst>
          </p:cNvPr>
          <p:cNvSpPr txBox="1"/>
          <p:nvPr/>
        </p:nvSpPr>
        <p:spPr>
          <a:xfrm>
            <a:off x="1533525" y="6280972"/>
            <a:ext cx="7779863" cy="692497"/>
          </a:xfrm>
          <a:prstGeom prst="rect">
            <a:avLst/>
          </a:prstGeom>
          <a:noFill/>
        </p:spPr>
        <p:txBody>
          <a:bodyPr wrap="squar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a:p>
            <a:pPr algn="ctr">
              <a:spcAft>
                <a:spcPts val="600"/>
              </a:spcAft>
            </a:pPr>
            <a:endParaRPr lang="en-US" sz="900" i="1" dirty="0"/>
          </a:p>
        </p:txBody>
      </p:sp>
    </p:spTree>
    <p:extLst>
      <p:ext uri="{BB962C8B-B14F-4D97-AF65-F5344CB8AC3E}">
        <p14:creationId xmlns:p14="http://schemas.microsoft.com/office/powerpoint/2010/main" val="190373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E6ABC02-DE60-7122-4C01-D72EDA9F590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AC27EC4-6B79-76DD-498E-596261743AE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Sunburst chart&#10;&#10;Description automatically generated">
            <a:extLst>
              <a:ext uri="{FF2B5EF4-FFF2-40B4-BE49-F238E27FC236}">
                <a16:creationId xmlns:a16="http://schemas.microsoft.com/office/drawing/2014/main" id="{5688301D-AE97-E9E0-EEA3-8515BB24E6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FDBCA24-469A-C8A9-CC51-40F7E450B966}"/>
              </a:ext>
            </a:extLst>
          </p:cNvPr>
          <p:cNvSpPr txBox="1"/>
          <p:nvPr/>
        </p:nvSpPr>
        <p:spPr>
          <a:xfrm>
            <a:off x="2211863" y="6290497"/>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132213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Literature review</a:t>
            </a:r>
          </a:p>
        </p:txBody>
      </p:sp>
      <p:graphicFrame>
        <p:nvGraphicFramePr>
          <p:cNvPr id="8" name="Content Placeholder 7"/>
          <p:cNvGraphicFramePr>
            <a:graphicFrameLocks noGrp="1"/>
          </p:cNvGraphicFramePr>
          <p:nvPr>
            <p:ph idx="1"/>
          </p:nvPr>
        </p:nvGraphicFramePr>
        <p:xfrm>
          <a:off x="776194" y="2657076"/>
          <a:ext cx="5319806" cy="3323567"/>
        </p:xfrm>
        <a:graphic>
          <a:graphicData uri="http://schemas.openxmlformats.org/drawingml/2006/table">
            <a:tbl>
              <a:tblPr firstRow="1" firstCol="1" bandRow="1"/>
              <a:tblGrid>
                <a:gridCol w="1902460">
                  <a:extLst>
                    <a:ext uri="{9D8B030D-6E8A-4147-A177-3AD203B41FA5}">
                      <a16:colId xmlns:a16="http://schemas.microsoft.com/office/drawing/2014/main" val="20000"/>
                    </a:ext>
                  </a:extLst>
                </a:gridCol>
                <a:gridCol w="2748208">
                  <a:extLst>
                    <a:ext uri="{9D8B030D-6E8A-4147-A177-3AD203B41FA5}">
                      <a16:colId xmlns:a16="http://schemas.microsoft.com/office/drawing/2014/main" val="20001"/>
                    </a:ext>
                  </a:extLst>
                </a:gridCol>
                <a:gridCol w="669138">
                  <a:extLst>
                    <a:ext uri="{9D8B030D-6E8A-4147-A177-3AD203B41FA5}">
                      <a16:colId xmlns:a16="http://schemas.microsoft.com/office/drawing/2014/main" val="20002"/>
                    </a:ext>
                  </a:extLst>
                </a:gridCol>
              </a:tblGrid>
              <a:tr h="255659">
                <a:tc>
                  <a:txBody>
                    <a:bodyPr/>
                    <a:lstStyle/>
                    <a:p>
                      <a:pPr algn="l">
                        <a:lnSpc>
                          <a:spcPct val="107000"/>
                        </a:lnSpc>
                        <a:spcAft>
                          <a:spcPts val="0"/>
                        </a:spcAft>
                      </a:pPr>
                      <a:r>
                        <a:rPr lang="en-GB" sz="1400" b="1" dirty="0">
                          <a:effectLst/>
                          <a:latin typeface="Calibri"/>
                          <a:ea typeface="Calibri"/>
                          <a:cs typeface="Times New Roman"/>
                        </a:rPr>
                        <a:t>Categories</a:t>
                      </a:r>
                      <a:endParaRPr lang="en-GB"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7000"/>
                        </a:lnSpc>
                        <a:spcAft>
                          <a:spcPts val="0"/>
                        </a:spcAft>
                      </a:pPr>
                      <a:r>
                        <a:rPr lang="en-GB" sz="1400" b="1" dirty="0">
                          <a:effectLst/>
                          <a:latin typeface="Calibri"/>
                          <a:ea typeface="Calibri"/>
                          <a:cs typeface="Times New Roman"/>
                        </a:rPr>
                        <a:t>String</a:t>
                      </a:r>
                      <a:endParaRPr lang="en-GB"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n-GB" sz="1400" b="1" dirty="0">
                          <a:effectLst/>
                          <a:latin typeface="Calibri"/>
                          <a:ea typeface="Calibri"/>
                          <a:cs typeface="Times New Roman"/>
                        </a:rPr>
                        <a:t>#</a:t>
                      </a:r>
                      <a:endParaRPr lang="en-GB"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55659">
                <a:tc rowSpan="7">
                  <a:txBody>
                    <a:bodyPr/>
                    <a:lstStyle/>
                    <a:p>
                      <a:pPr algn="l">
                        <a:lnSpc>
                          <a:spcPct val="107000"/>
                        </a:lnSpc>
                        <a:spcAft>
                          <a:spcPts val="0"/>
                        </a:spcAft>
                      </a:pPr>
                      <a:r>
                        <a:rPr lang="en-GB" sz="1400" dirty="0">
                          <a:effectLst/>
                          <a:latin typeface="Calibri"/>
                          <a:ea typeface="Calibri"/>
                          <a:cs typeface="Times New Roman"/>
                        </a:rPr>
                        <a:t>Population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7000"/>
                        </a:lnSpc>
                        <a:spcAft>
                          <a:spcPts val="0"/>
                        </a:spcAft>
                      </a:pPr>
                      <a:r>
                        <a:rPr lang="en-GB" sz="1400" dirty="0">
                          <a:effectLst/>
                          <a:latin typeface="Calibri"/>
                          <a:ea typeface="Calibri"/>
                          <a:cs typeface="Times New Roman"/>
                        </a:rPr>
                        <a:t>Diabetes[Title/Abstract]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ct val="107000"/>
                        </a:lnSpc>
                        <a:spcAft>
                          <a:spcPts val="0"/>
                        </a:spcAft>
                      </a:pPr>
                      <a:r>
                        <a:rPr lang="en-GB" sz="1400">
                          <a:effectLst/>
                          <a:latin typeface="Calibri"/>
                          <a:ea typeface="Calibri"/>
                          <a:cs typeface="Times New Roman"/>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55659">
                <a:tc vMerge="1">
                  <a:txBody>
                    <a:bodyPr/>
                    <a:lstStyle/>
                    <a:p>
                      <a:endParaRPr lang="en-GB"/>
                    </a:p>
                  </a:txBody>
                  <a:tcPr/>
                </a:tc>
                <a:tc>
                  <a:txBody>
                    <a:bodyPr/>
                    <a:lstStyle/>
                    <a:p>
                      <a:pPr algn="l">
                        <a:lnSpc>
                          <a:spcPct val="107000"/>
                        </a:lnSpc>
                        <a:spcAft>
                          <a:spcPts val="0"/>
                        </a:spcAft>
                      </a:pPr>
                      <a:r>
                        <a:rPr lang="en-GB" sz="1400" dirty="0">
                          <a:effectLst/>
                          <a:latin typeface="Calibri"/>
                          <a:ea typeface="Calibri"/>
                          <a:cs typeface="Times New Roman"/>
                        </a:rPr>
                        <a:t>Type 2[Title/Abstract]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ct val="107000"/>
                        </a:lnSpc>
                        <a:spcAft>
                          <a:spcPts val="0"/>
                        </a:spcAft>
                      </a:pPr>
                      <a:r>
                        <a:rPr lang="en-GB" sz="1400" dirty="0">
                          <a:effectLst/>
                          <a:latin typeface="Calibri"/>
                          <a:ea typeface="Calibri"/>
                          <a:cs typeface="Times New Roman"/>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55659">
                <a:tc vMerge="1">
                  <a:txBody>
                    <a:bodyPr/>
                    <a:lstStyle/>
                    <a:p>
                      <a:endParaRPr lang="en-GB"/>
                    </a:p>
                  </a:txBody>
                  <a:tcPr/>
                </a:tc>
                <a:tc>
                  <a:txBody>
                    <a:bodyPr/>
                    <a:lstStyle/>
                    <a:p>
                      <a:pPr algn="l">
                        <a:lnSpc>
                          <a:spcPct val="107000"/>
                        </a:lnSpc>
                        <a:spcAft>
                          <a:spcPts val="0"/>
                        </a:spcAft>
                      </a:pPr>
                      <a:r>
                        <a:rPr lang="en-GB" sz="1400" dirty="0">
                          <a:solidFill>
                            <a:schemeClr val="tx1"/>
                          </a:solidFill>
                          <a:effectLst/>
                          <a:latin typeface="Calibri"/>
                          <a:ea typeface="Calibri"/>
                          <a:cs typeface="Times New Roman"/>
                        </a:rPr>
                        <a:t>Animal*[Title/Abstract]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0"/>
                        </a:spcAft>
                      </a:pPr>
                      <a:r>
                        <a:rPr lang="en-GB" sz="1400" dirty="0">
                          <a:effectLst/>
                          <a:latin typeface="Calibri"/>
                          <a:ea typeface="Calibri"/>
                          <a:cs typeface="Times New Roman"/>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55659">
                <a:tc vMerge="1">
                  <a:txBody>
                    <a:bodyPr/>
                    <a:lstStyle/>
                    <a:p>
                      <a:endParaRPr lang="en-GB"/>
                    </a:p>
                  </a:txBody>
                  <a:tcPr/>
                </a:tc>
                <a:tc>
                  <a:txBody>
                    <a:bodyPr/>
                    <a:lstStyle/>
                    <a:p>
                      <a:pPr algn="l">
                        <a:lnSpc>
                          <a:spcPct val="107000"/>
                        </a:lnSpc>
                        <a:spcAft>
                          <a:spcPts val="0"/>
                        </a:spcAft>
                      </a:pPr>
                      <a:r>
                        <a:rPr lang="en-GB" sz="1400" dirty="0">
                          <a:solidFill>
                            <a:schemeClr val="tx1"/>
                          </a:solidFill>
                          <a:effectLst/>
                          <a:latin typeface="Calibri"/>
                          <a:ea typeface="Calibri"/>
                          <a:cs typeface="Times New Roman"/>
                        </a:rPr>
                        <a:t>Mice[Title]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0"/>
                        </a:spcAft>
                      </a:pPr>
                      <a:r>
                        <a:rPr lang="en-GB" sz="1400">
                          <a:effectLst/>
                          <a:latin typeface="Calibri"/>
                          <a:ea typeface="Calibri"/>
                          <a:cs typeface="Times New Roman"/>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55659">
                <a:tc vMerge="1">
                  <a:txBody>
                    <a:bodyPr/>
                    <a:lstStyle/>
                    <a:p>
                      <a:endParaRPr lang="en-GB"/>
                    </a:p>
                  </a:txBody>
                  <a:tcPr/>
                </a:tc>
                <a:tc>
                  <a:txBody>
                    <a:bodyPr/>
                    <a:lstStyle/>
                    <a:p>
                      <a:pPr algn="l">
                        <a:lnSpc>
                          <a:spcPct val="107000"/>
                        </a:lnSpc>
                        <a:spcAft>
                          <a:spcPts val="0"/>
                        </a:spcAft>
                      </a:pPr>
                      <a:r>
                        <a:rPr lang="en-GB" sz="1400" dirty="0">
                          <a:solidFill>
                            <a:schemeClr val="tx1"/>
                          </a:solidFill>
                          <a:effectLst/>
                          <a:latin typeface="Calibri"/>
                          <a:ea typeface="Calibri"/>
                          <a:cs typeface="Times New Roman"/>
                        </a:rPr>
                        <a:t>Mouse[Title]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0"/>
                        </a:spcAft>
                      </a:pPr>
                      <a:r>
                        <a:rPr lang="en-GB" sz="1400" dirty="0">
                          <a:effectLst/>
                          <a:latin typeface="Calibri"/>
                          <a:ea typeface="Calibri"/>
                          <a:cs typeface="Times New Roman"/>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55659">
                <a:tc vMerge="1">
                  <a:txBody>
                    <a:bodyPr/>
                    <a:lstStyle/>
                    <a:p>
                      <a:endParaRPr lang="en-GB"/>
                    </a:p>
                  </a:txBody>
                  <a:tcPr/>
                </a:tc>
                <a:tc>
                  <a:txBody>
                    <a:bodyPr/>
                    <a:lstStyle/>
                    <a:p>
                      <a:pPr algn="l">
                        <a:lnSpc>
                          <a:spcPct val="107000"/>
                        </a:lnSpc>
                        <a:spcAft>
                          <a:spcPts val="0"/>
                        </a:spcAft>
                      </a:pPr>
                      <a:r>
                        <a:rPr lang="en-GB" sz="1400" dirty="0">
                          <a:solidFill>
                            <a:schemeClr val="tx1"/>
                          </a:solidFill>
                          <a:effectLst/>
                          <a:latin typeface="Calibri"/>
                          <a:ea typeface="Calibri"/>
                          <a:cs typeface="Times New Roman"/>
                        </a:rPr>
                        <a:t>Rat*[Title]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0"/>
                        </a:spcAft>
                      </a:pPr>
                      <a:r>
                        <a:rPr lang="en-GB" sz="1400" dirty="0">
                          <a:effectLst/>
                          <a:latin typeface="Calibri"/>
                          <a:ea typeface="Calibri"/>
                          <a:cs typeface="Times New Roman"/>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55659">
                <a:tc vMerge="1">
                  <a:txBody>
                    <a:bodyPr/>
                    <a:lstStyle/>
                    <a:p>
                      <a:endParaRPr lang="en-GB"/>
                    </a:p>
                  </a:txBody>
                  <a:tcPr/>
                </a:tc>
                <a:tc>
                  <a:txBody>
                    <a:bodyPr/>
                    <a:lstStyle/>
                    <a:p>
                      <a:pPr algn="l">
                        <a:lnSpc>
                          <a:spcPct val="107000"/>
                        </a:lnSpc>
                        <a:spcAft>
                          <a:spcPts val="0"/>
                        </a:spcAft>
                      </a:pPr>
                      <a:r>
                        <a:rPr lang="en-GB" sz="1400" dirty="0">
                          <a:solidFill>
                            <a:schemeClr val="tx1"/>
                          </a:solidFill>
                          <a:effectLst/>
                          <a:latin typeface="Calibri"/>
                          <a:ea typeface="Calibri"/>
                          <a:cs typeface="Times New Roman"/>
                        </a:rPr>
                        <a:t>Comment*[Title]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0"/>
                        </a:spcAft>
                      </a:pPr>
                      <a:r>
                        <a:rPr lang="en-GB" sz="1400" dirty="0">
                          <a:effectLst/>
                          <a:latin typeface="Calibri"/>
                          <a:ea typeface="Calibri"/>
                          <a:cs typeface="Times New Roman"/>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55659">
                <a:tc rowSpan="5">
                  <a:txBody>
                    <a:bodyPr/>
                    <a:lstStyle/>
                    <a:p>
                      <a:pPr algn="l">
                        <a:lnSpc>
                          <a:spcPct val="107000"/>
                        </a:lnSpc>
                        <a:spcAft>
                          <a:spcPts val="0"/>
                        </a:spcAft>
                      </a:pPr>
                      <a:r>
                        <a:rPr lang="en-GB" sz="1400" dirty="0">
                          <a:effectLst/>
                          <a:latin typeface="Calibri"/>
                          <a:ea typeface="Calibri"/>
                          <a:cs typeface="Times New Roman"/>
                        </a:rPr>
                        <a:t>Design/Intervention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7000"/>
                        </a:lnSpc>
                        <a:spcAft>
                          <a:spcPts val="0"/>
                        </a:spcAft>
                      </a:pPr>
                      <a:r>
                        <a:rPr lang="en-GB" sz="1400" dirty="0">
                          <a:effectLst/>
                          <a:latin typeface="Calibri"/>
                          <a:ea typeface="Calibri"/>
                          <a:cs typeface="Times New Roman"/>
                        </a:rPr>
                        <a:t>Random*[Title/Abstract]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ct val="107000"/>
                        </a:lnSpc>
                        <a:spcAft>
                          <a:spcPts val="0"/>
                        </a:spcAft>
                      </a:pPr>
                      <a:r>
                        <a:rPr lang="en-GB" sz="1400" dirty="0">
                          <a:effectLst/>
                          <a:latin typeface="Calibri"/>
                          <a:ea typeface="Calibri"/>
                          <a:cs typeface="Times New Roman"/>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55659">
                <a:tc vMerge="1">
                  <a:txBody>
                    <a:bodyPr/>
                    <a:lstStyle/>
                    <a:p>
                      <a:endParaRPr lang="en-GB"/>
                    </a:p>
                  </a:txBody>
                  <a:tcPr/>
                </a:tc>
                <a:tc>
                  <a:txBody>
                    <a:bodyPr/>
                    <a:lstStyle/>
                    <a:p>
                      <a:pPr algn="l">
                        <a:lnSpc>
                          <a:spcPct val="107000"/>
                        </a:lnSpc>
                        <a:spcAft>
                          <a:spcPts val="0"/>
                        </a:spcAft>
                      </a:pPr>
                      <a:r>
                        <a:rPr lang="en-GB" sz="1400" dirty="0">
                          <a:effectLst/>
                          <a:latin typeface="Calibri"/>
                          <a:ea typeface="Calibri"/>
                          <a:cs typeface="Times New Roman"/>
                        </a:rPr>
                        <a:t>Trial*[Title/Abstract]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ct val="107000"/>
                        </a:lnSpc>
                        <a:spcAft>
                          <a:spcPts val="0"/>
                        </a:spcAft>
                      </a:pPr>
                      <a:r>
                        <a:rPr lang="en-GB" sz="1400" dirty="0">
                          <a:effectLst/>
                          <a:latin typeface="Calibri"/>
                          <a:ea typeface="Calibri"/>
                          <a:cs typeface="Times New Roman"/>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55659">
                <a:tc vMerge="1">
                  <a:txBody>
                    <a:bodyPr/>
                    <a:lstStyle/>
                    <a:p>
                      <a:endParaRPr lang="en-GB"/>
                    </a:p>
                  </a:txBody>
                  <a:tcPr/>
                </a:tc>
                <a:tc>
                  <a:txBody>
                    <a:bodyPr/>
                    <a:lstStyle/>
                    <a:p>
                      <a:pPr algn="l">
                        <a:lnSpc>
                          <a:spcPct val="107000"/>
                        </a:lnSpc>
                        <a:spcAft>
                          <a:spcPts val="0"/>
                        </a:spcAft>
                      </a:pPr>
                      <a:r>
                        <a:rPr lang="en-GB" sz="1400" dirty="0">
                          <a:effectLst/>
                          <a:latin typeface="Calibri"/>
                          <a:ea typeface="Calibri"/>
                          <a:cs typeface="Times New Roman"/>
                        </a:rPr>
                        <a:t>Review[</a:t>
                      </a:r>
                      <a:r>
                        <a:rPr lang="en-GB" sz="1400" dirty="0" err="1">
                          <a:effectLst/>
                          <a:latin typeface="Calibri"/>
                          <a:ea typeface="Calibri"/>
                          <a:cs typeface="Times New Roman"/>
                        </a:rPr>
                        <a:t>ptyp</a:t>
                      </a:r>
                      <a:r>
                        <a:rPr lang="en-GB" sz="1400" dirty="0">
                          <a:effectLst/>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0"/>
                        </a:spcAft>
                      </a:pPr>
                      <a:r>
                        <a:rPr lang="en-GB" sz="1400" dirty="0">
                          <a:effectLst/>
                          <a:latin typeface="Calibri"/>
                          <a:ea typeface="Calibri"/>
                          <a:cs typeface="Times New Roman"/>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55659">
                <a:tc vMerge="1">
                  <a:txBody>
                    <a:bodyPr/>
                    <a:lstStyle/>
                    <a:p>
                      <a:endParaRPr lang="en-GB"/>
                    </a:p>
                  </a:txBody>
                  <a:tcPr/>
                </a:tc>
                <a:tc>
                  <a:txBody>
                    <a:bodyPr/>
                    <a:lstStyle/>
                    <a:p>
                      <a:pPr algn="l">
                        <a:lnSpc>
                          <a:spcPct val="107000"/>
                        </a:lnSpc>
                        <a:spcAft>
                          <a:spcPts val="0"/>
                        </a:spcAft>
                      </a:pPr>
                      <a:r>
                        <a:rPr lang="en-GB" sz="1400" dirty="0">
                          <a:effectLst/>
                          <a:latin typeface="Calibri"/>
                          <a:ea typeface="Calibri"/>
                          <a:cs typeface="Times New Roman"/>
                        </a:rPr>
                        <a:t>Pharmacodynamic*[Title]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0"/>
                        </a:spcAft>
                      </a:pPr>
                      <a:r>
                        <a:rPr lang="en-GB" sz="1400" dirty="0">
                          <a:effectLst/>
                          <a:latin typeface="Calibri"/>
                          <a:ea typeface="Calibri"/>
                          <a:cs typeface="Times New Roman"/>
                        </a:rPr>
                        <a:t>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55659">
                <a:tc vMerge="1">
                  <a:txBody>
                    <a:bodyPr/>
                    <a:lstStyle/>
                    <a:p>
                      <a:endParaRPr lang="en-GB"/>
                    </a:p>
                  </a:txBody>
                  <a:tcPr/>
                </a:tc>
                <a:tc>
                  <a:txBody>
                    <a:bodyPr/>
                    <a:lstStyle/>
                    <a:p>
                      <a:pPr algn="l">
                        <a:lnSpc>
                          <a:spcPct val="107000"/>
                        </a:lnSpc>
                        <a:spcAft>
                          <a:spcPts val="0"/>
                        </a:spcAft>
                      </a:pPr>
                      <a:r>
                        <a:rPr lang="en-GB" sz="1400" dirty="0">
                          <a:effectLst/>
                          <a:latin typeface="Calibri"/>
                          <a:ea typeface="Calibri"/>
                          <a:cs typeface="Times New Roman"/>
                        </a:rPr>
                        <a:t>Pharmacokinetic*[Title]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0"/>
                        </a:spcAft>
                      </a:pPr>
                      <a:r>
                        <a:rPr lang="en-GB" sz="1400" dirty="0">
                          <a:effectLst/>
                          <a:latin typeface="Calibri"/>
                          <a:ea typeface="Calibri"/>
                          <a:cs typeface="Times New Roman"/>
                        </a:rPr>
                        <a:t>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bl>
          </a:graphicData>
        </a:graphic>
      </p:graphicFrame>
      <p:graphicFrame>
        <p:nvGraphicFramePr>
          <p:cNvPr id="9" name="Table 8"/>
          <p:cNvGraphicFramePr>
            <a:graphicFrameLocks noGrp="1"/>
          </p:cNvGraphicFramePr>
          <p:nvPr/>
        </p:nvGraphicFramePr>
        <p:xfrm>
          <a:off x="6231107" y="2678343"/>
          <a:ext cx="4601844" cy="1622049"/>
        </p:xfrm>
        <a:graphic>
          <a:graphicData uri="http://schemas.openxmlformats.org/drawingml/2006/table">
            <a:tbl>
              <a:tblPr firstRow="1" firstCol="1" bandRow="1"/>
              <a:tblGrid>
                <a:gridCol w="1940837">
                  <a:extLst>
                    <a:ext uri="{9D8B030D-6E8A-4147-A177-3AD203B41FA5}">
                      <a16:colId xmlns:a16="http://schemas.microsoft.com/office/drawing/2014/main" val="20000"/>
                    </a:ext>
                  </a:extLst>
                </a:gridCol>
                <a:gridCol w="1940837">
                  <a:extLst>
                    <a:ext uri="{9D8B030D-6E8A-4147-A177-3AD203B41FA5}">
                      <a16:colId xmlns:a16="http://schemas.microsoft.com/office/drawing/2014/main" val="20001"/>
                    </a:ext>
                  </a:extLst>
                </a:gridCol>
                <a:gridCol w="720170">
                  <a:extLst>
                    <a:ext uri="{9D8B030D-6E8A-4147-A177-3AD203B41FA5}">
                      <a16:colId xmlns:a16="http://schemas.microsoft.com/office/drawing/2014/main" val="20002"/>
                    </a:ext>
                  </a:extLst>
                </a:gridCol>
              </a:tblGrid>
              <a:tr h="367092">
                <a:tc>
                  <a:txBody>
                    <a:bodyPr/>
                    <a:lstStyle/>
                    <a:p>
                      <a:pPr algn="l">
                        <a:lnSpc>
                          <a:spcPct val="107000"/>
                        </a:lnSpc>
                        <a:spcAft>
                          <a:spcPts val="0"/>
                        </a:spcAft>
                      </a:pPr>
                      <a:r>
                        <a:rPr lang="en-GB" sz="1400" b="1" dirty="0">
                          <a:effectLst/>
                          <a:latin typeface="Calibri"/>
                          <a:ea typeface="Calibri"/>
                          <a:cs typeface="Times New Roman"/>
                        </a:rPr>
                        <a:t>Categories</a:t>
                      </a:r>
                      <a:endParaRPr lang="en-GB"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7000"/>
                        </a:lnSpc>
                        <a:spcAft>
                          <a:spcPts val="0"/>
                        </a:spcAft>
                      </a:pPr>
                      <a:r>
                        <a:rPr lang="en-GB" sz="1400" b="1" dirty="0">
                          <a:effectLst/>
                          <a:latin typeface="Calibri"/>
                          <a:ea typeface="Calibri"/>
                          <a:cs typeface="Times New Roman"/>
                        </a:rPr>
                        <a:t>String</a:t>
                      </a:r>
                      <a:endParaRPr lang="en-GB"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400" b="1">
                          <a:effectLst/>
                          <a:latin typeface="Calibri"/>
                          <a:ea typeface="Calibri"/>
                          <a:cs typeface="Times New Roman"/>
                        </a:rPr>
                        <a:t>#</a:t>
                      </a:r>
                      <a:endParaRPr lang="en-GB"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46410">
                <a:tc rowSpan="2">
                  <a:txBody>
                    <a:bodyPr/>
                    <a:lstStyle/>
                    <a:p>
                      <a:pPr algn="l">
                        <a:lnSpc>
                          <a:spcPct val="107000"/>
                        </a:lnSpc>
                        <a:spcAft>
                          <a:spcPts val="0"/>
                        </a:spcAft>
                      </a:pPr>
                      <a:r>
                        <a:rPr lang="en-GB" sz="1400" dirty="0">
                          <a:effectLst/>
                          <a:latin typeface="Calibri"/>
                          <a:ea typeface="Calibri"/>
                          <a:cs typeface="Times New Roman"/>
                        </a:rPr>
                        <a:t>Population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7000"/>
                        </a:lnSpc>
                        <a:spcAft>
                          <a:spcPts val="0"/>
                        </a:spcAft>
                      </a:pPr>
                      <a:r>
                        <a:rPr lang="en-GB" sz="1400" dirty="0">
                          <a:effectLst/>
                          <a:latin typeface="Calibri"/>
                          <a:ea typeface="Calibri"/>
                          <a:cs typeface="Times New Roman"/>
                        </a:rPr>
                        <a:t>Diabetes[Title/Abstract]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ct val="107000"/>
                        </a:lnSpc>
                        <a:spcAft>
                          <a:spcPts val="0"/>
                        </a:spcAft>
                      </a:pPr>
                      <a:r>
                        <a:rPr lang="en-GB" sz="1400">
                          <a:effectLst/>
                          <a:latin typeface="Calibri"/>
                          <a:ea typeface="Calibri"/>
                          <a:cs typeface="Times New Roman"/>
                        </a:rPr>
                        <a:t>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58184">
                <a:tc vMerge="1">
                  <a:txBody>
                    <a:bodyPr/>
                    <a:lstStyle/>
                    <a:p>
                      <a:endParaRPr lang="en-GB"/>
                    </a:p>
                  </a:txBody>
                  <a:tcPr/>
                </a:tc>
                <a:tc>
                  <a:txBody>
                    <a:bodyPr/>
                    <a:lstStyle/>
                    <a:p>
                      <a:pPr algn="l">
                        <a:lnSpc>
                          <a:spcPct val="107000"/>
                        </a:lnSpc>
                        <a:spcAft>
                          <a:spcPts val="0"/>
                        </a:spcAft>
                      </a:pPr>
                      <a:r>
                        <a:rPr lang="en-GB" sz="1400" dirty="0">
                          <a:effectLst/>
                          <a:latin typeface="Calibri"/>
                          <a:ea typeface="Calibri"/>
                          <a:cs typeface="Times New Roman"/>
                        </a:rPr>
                        <a:t>Type 2[Title/Abstract]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ct val="107000"/>
                        </a:lnSpc>
                        <a:spcAft>
                          <a:spcPts val="0"/>
                        </a:spcAft>
                      </a:pPr>
                      <a:r>
                        <a:rPr lang="en-GB" sz="1400">
                          <a:effectLst/>
                          <a:latin typeface="Calibri"/>
                          <a:ea typeface="Calibri"/>
                          <a:cs typeface="Times New Roman"/>
                        </a:rPr>
                        <a:t>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50121">
                <a:tc rowSpan="3">
                  <a:txBody>
                    <a:bodyPr/>
                    <a:lstStyle/>
                    <a:p>
                      <a:pPr algn="l">
                        <a:lnSpc>
                          <a:spcPct val="107000"/>
                        </a:lnSpc>
                        <a:spcAft>
                          <a:spcPts val="0"/>
                        </a:spcAft>
                      </a:pPr>
                      <a:r>
                        <a:rPr lang="en-GB" sz="1400" dirty="0">
                          <a:effectLst/>
                          <a:latin typeface="Calibri"/>
                          <a:ea typeface="Calibri"/>
                          <a:cs typeface="Times New Roman"/>
                        </a:rPr>
                        <a:t>Design/Intervention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7000"/>
                        </a:lnSpc>
                        <a:spcAft>
                          <a:spcPts val="0"/>
                        </a:spcAft>
                      </a:pPr>
                      <a:r>
                        <a:rPr lang="en-GB" sz="1400" dirty="0">
                          <a:effectLst/>
                          <a:latin typeface="Calibri"/>
                          <a:ea typeface="Calibri"/>
                          <a:cs typeface="Times New Roman"/>
                        </a:rPr>
                        <a:t>Meta[Title]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ct val="107000"/>
                        </a:lnSpc>
                        <a:spcAft>
                          <a:spcPts val="0"/>
                        </a:spcAft>
                      </a:pPr>
                      <a:r>
                        <a:rPr lang="en-GB" sz="1400">
                          <a:effectLst/>
                          <a:latin typeface="Calibri"/>
                          <a:ea typeface="Calibri"/>
                          <a:cs typeface="Times New Roman"/>
                        </a:rPr>
                        <a:t>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50121">
                <a:tc vMerge="1">
                  <a:txBody>
                    <a:bodyPr/>
                    <a:lstStyle/>
                    <a:p>
                      <a:endParaRPr lang="en-GB"/>
                    </a:p>
                  </a:txBody>
                  <a:tcPr/>
                </a:tc>
                <a:tc>
                  <a:txBody>
                    <a:bodyPr/>
                    <a:lstStyle/>
                    <a:p>
                      <a:pPr algn="l">
                        <a:lnSpc>
                          <a:spcPct val="107000"/>
                        </a:lnSpc>
                        <a:spcAft>
                          <a:spcPts val="0"/>
                        </a:spcAft>
                      </a:pPr>
                      <a:r>
                        <a:rPr lang="en-GB" sz="1400" dirty="0">
                          <a:effectLst/>
                          <a:latin typeface="Calibri"/>
                          <a:ea typeface="Calibri"/>
                          <a:cs typeface="Times New Roman"/>
                        </a:rPr>
                        <a:t>Indirect[Title]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ct val="107000"/>
                        </a:lnSpc>
                        <a:spcAft>
                          <a:spcPts val="0"/>
                        </a:spcAft>
                      </a:pPr>
                      <a:r>
                        <a:rPr lang="en-GB" sz="1400" dirty="0">
                          <a:effectLst/>
                          <a:latin typeface="Calibri"/>
                          <a:ea typeface="Calibri"/>
                          <a:cs typeface="Times New Roman"/>
                        </a:rPr>
                        <a:t>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50121">
                <a:tc vMerge="1">
                  <a:txBody>
                    <a:bodyPr/>
                    <a:lstStyle/>
                    <a:p>
                      <a:endParaRPr lang="en-GB"/>
                    </a:p>
                  </a:txBody>
                  <a:tcPr/>
                </a:tc>
                <a:tc>
                  <a:txBody>
                    <a:bodyPr/>
                    <a:lstStyle/>
                    <a:p>
                      <a:pPr algn="l">
                        <a:lnSpc>
                          <a:spcPct val="107000"/>
                        </a:lnSpc>
                        <a:spcAft>
                          <a:spcPts val="0"/>
                        </a:spcAft>
                      </a:pPr>
                      <a:r>
                        <a:rPr lang="en-GB" sz="1400" dirty="0">
                          <a:effectLst/>
                          <a:latin typeface="Calibri"/>
                          <a:ea typeface="Calibri"/>
                          <a:cs typeface="Times New Roman"/>
                        </a:rPr>
                        <a:t>Mixed[Title]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ct val="107000"/>
                        </a:lnSpc>
                        <a:spcAft>
                          <a:spcPts val="0"/>
                        </a:spcAft>
                      </a:pPr>
                      <a:r>
                        <a:rPr lang="en-GB" sz="1400" dirty="0">
                          <a:effectLst/>
                          <a:latin typeface="Calibri"/>
                          <a:ea typeface="Calibri"/>
                          <a:cs typeface="Times New Roman"/>
                        </a:rPr>
                        <a:t>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0" name="Rectangle 2"/>
          <p:cNvSpPr>
            <a:spLocks noChangeArrowheads="1"/>
          </p:cNvSpPr>
          <p:nvPr/>
        </p:nvSpPr>
        <p:spPr bwMode="auto">
          <a:xfrm>
            <a:off x="743920" y="1347471"/>
            <a:ext cx="7488332" cy="1231106"/>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Calibri" pitchFamily="34" charset="0"/>
                <a:ea typeface="Calibri" pitchFamily="34" charset="0"/>
                <a:cs typeface="Times New Roman" pitchFamily="18" charset="0"/>
              </a:rPr>
              <a:t>Search Strategy (PubMed)</a:t>
            </a:r>
            <a:endParaRPr kumimoji="0" lang="en-GB"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#1) 1 AND 2 NOT (3 OR 4 OR 5 OR 6 OR 7) AND (8 OR 9) NOT (10 OR 11 OR 12)</a:t>
            </a:r>
            <a:endParaRPr kumimoji="0" lang="en-GB"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#2) 13 AND 14 AND (15 OR 16 OR 17)</a:t>
            </a:r>
            <a:endParaRPr kumimoji="0" lang="en-GB"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#1 OR #2</a:t>
            </a:r>
            <a:endParaRPr kumimoji="0" lang="en-GB" sz="3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 name="TextBox 3">
            <a:extLst>
              <a:ext uri="{FF2B5EF4-FFF2-40B4-BE49-F238E27FC236}">
                <a16:creationId xmlns:a16="http://schemas.microsoft.com/office/drawing/2014/main" id="{5C161BFF-A06C-95A8-5B55-EB428BABA2EB}"/>
              </a:ext>
            </a:extLst>
          </p:cNvPr>
          <p:cNvSpPr txBox="1"/>
          <p:nvPr/>
        </p:nvSpPr>
        <p:spPr>
          <a:xfrm>
            <a:off x="2307113" y="6185722"/>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2003601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E6ABC02-DE60-7122-4C01-D72EDA9F590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AC27EC4-6B79-76DD-498E-596261743AE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Sunburst chart&#10;&#10;Description automatically generated">
            <a:extLst>
              <a:ext uri="{FF2B5EF4-FFF2-40B4-BE49-F238E27FC236}">
                <a16:creationId xmlns:a16="http://schemas.microsoft.com/office/drawing/2014/main" id="{5688301D-AE97-E9E0-EEA3-8515BB24E6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960E875-369D-6B7D-3ACC-FBECADEA7BB3}"/>
              </a:ext>
            </a:extLst>
          </p:cNvPr>
          <p:cNvSpPr txBox="1"/>
          <p:nvPr/>
        </p:nvSpPr>
        <p:spPr>
          <a:xfrm>
            <a:off x="2269013" y="6252397"/>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258471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ebsite&#10;&#10;Description automatically generated">
            <a:extLst>
              <a:ext uri="{FF2B5EF4-FFF2-40B4-BE49-F238E27FC236}">
                <a16:creationId xmlns:a16="http://schemas.microsoft.com/office/drawing/2014/main" id="{B53C2933-B101-2010-613D-FCA5251DFA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D78BD7A9-7A46-9EE7-3C96-3E6F95B50CA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3" name="Picture 22">
            <a:extLst>
              <a:ext uri="{FF2B5EF4-FFF2-40B4-BE49-F238E27FC236}">
                <a16:creationId xmlns:a16="http://schemas.microsoft.com/office/drawing/2014/main" id="{50EDCD74-4556-F16B-F5A9-C82E7B07508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9" name="Picture 18">
            <a:extLst>
              <a:ext uri="{FF2B5EF4-FFF2-40B4-BE49-F238E27FC236}">
                <a16:creationId xmlns:a16="http://schemas.microsoft.com/office/drawing/2014/main" id="{D05EA8D1-0B1D-FC71-91F1-ACB356D2D15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6E6ABC02-DE60-7122-4C01-D72EDA9F590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F087457-3C83-E0F3-F132-2C791725020F}"/>
              </a:ext>
            </a:extLst>
          </p:cNvPr>
          <p:cNvSpPr txBox="1"/>
          <p:nvPr/>
        </p:nvSpPr>
        <p:spPr>
          <a:xfrm>
            <a:off x="2209800" y="6261922"/>
            <a:ext cx="6655913" cy="477054"/>
          </a:xfrm>
          <a:prstGeom prst="rect">
            <a:avLst/>
          </a:prstGeom>
          <a:noFill/>
        </p:spPr>
        <p:txBody>
          <a:bodyPr wrap="squar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394485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Text&#10;&#10;Description automatically generated">
            <a:extLst>
              <a:ext uri="{FF2B5EF4-FFF2-40B4-BE49-F238E27FC236}">
                <a16:creationId xmlns:a16="http://schemas.microsoft.com/office/drawing/2014/main" id="{94E3F233-FFA5-B892-CB47-999B996095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2" name="Picture 21" descr="Text&#10;&#10;Description automatically generated">
            <a:extLst>
              <a:ext uri="{FF2B5EF4-FFF2-40B4-BE49-F238E27FC236}">
                <a16:creationId xmlns:a16="http://schemas.microsoft.com/office/drawing/2014/main" id="{1456A7C6-7A66-002C-7523-C6E97D2425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39238CD3-D98F-638E-927E-94E52CC505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6" name="Picture 25" descr="A picture containing graphical user interface&#10;&#10;Description automatically generated">
            <a:extLst>
              <a:ext uri="{FF2B5EF4-FFF2-40B4-BE49-F238E27FC236}">
                <a16:creationId xmlns:a16="http://schemas.microsoft.com/office/drawing/2014/main" id="{9B67D5FA-A614-EDB3-AD4C-9AB1B63081B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8" name="Picture 27" descr="Text&#10;&#10;Description automatically generated with low confidence">
            <a:extLst>
              <a:ext uri="{FF2B5EF4-FFF2-40B4-BE49-F238E27FC236}">
                <a16:creationId xmlns:a16="http://schemas.microsoft.com/office/drawing/2014/main" id="{1B23F2DD-6B82-237E-3508-DAC9A24E8DC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0" name="Picture 29" descr="Graphical user interface, text&#10;&#10;Description automatically generated">
            <a:extLst>
              <a:ext uri="{FF2B5EF4-FFF2-40B4-BE49-F238E27FC236}">
                <a16:creationId xmlns:a16="http://schemas.microsoft.com/office/drawing/2014/main" id="{34AC988D-0642-FC33-9532-65AD0F884EC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F26DB15-3491-A1BC-9565-3DE52BC67D9C}"/>
              </a:ext>
            </a:extLst>
          </p:cNvPr>
          <p:cNvSpPr txBox="1"/>
          <p:nvPr/>
        </p:nvSpPr>
        <p:spPr>
          <a:xfrm>
            <a:off x="1924050" y="6280972"/>
            <a:ext cx="7389339" cy="477054"/>
          </a:xfrm>
          <a:prstGeom prst="rect">
            <a:avLst/>
          </a:prstGeom>
          <a:noFill/>
        </p:spPr>
        <p:txBody>
          <a:bodyPr wrap="squar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189706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vector graphics&#10;&#10;Description automatically generated">
            <a:extLst>
              <a:ext uri="{FF2B5EF4-FFF2-40B4-BE49-F238E27FC236}">
                <a16:creationId xmlns:a16="http://schemas.microsoft.com/office/drawing/2014/main" id="{0C96D828-93A5-ED5E-9326-655ECFCEDF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001" y="0"/>
            <a:ext cx="11839998" cy="6660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5179248A-B759-705B-71AF-EB64BCB875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6001" y="0"/>
            <a:ext cx="11839998" cy="6660000"/>
          </a:xfrm>
          <a:prstGeom prst="rect">
            <a:avLst/>
          </a:prstGeom>
        </p:spPr>
      </p:pic>
      <p:pic>
        <p:nvPicPr>
          <p:cNvPr id="12" name="Picture 11" descr="Graphical user interface, application, Teams&#10;&#10;Description automatically generated">
            <a:extLst>
              <a:ext uri="{FF2B5EF4-FFF2-40B4-BE49-F238E27FC236}">
                <a16:creationId xmlns:a16="http://schemas.microsoft.com/office/drawing/2014/main" id="{5CF7F1E2-966C-DFEF-98A8-7C599857BF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001" y="0"/>
            <a:ext cx="11839998" cy="6660000"/>
          </a:xfrm>
          <a:prstGeom prst="rect">
            <a:avLst/>
          </a:prstGeom>
        </p:spPr>
      </p:pic>
      <p:pic>
        <p:nvPicPr>
          <p:cNvPr id="14" name="Picture 13" descr="Graphical user interface, application&#10;&#10;Description automatically generated">
            <a:extLst>
              <a:ext uri="{FF2B5EF4-FFF2-40B4-BE49-F238E27FC236}">
                <a16:creationId xmlns:a16="http://schemas.microsoft.com/office/drawing/2014/main" id="{8B538279-BC11-D01D-F197-F6FC0D64424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6001" y="0"/>
            <a:ext cx="11839998" cy="6660000"/>
          </a:xfrm>
          <a:prstGeom prst="rect">
            <a:avLst/>
          </a:prstGeom>
        </p:spPr>
      </p:pic>
      <p:pic>
        <p:nvPicPr>
          <p:cNvPr id="16" name="Picture 15" descr="Graphical user interface&#10;&#10;Description automatically generated with low confidence">
            <a:extLst>
              <a:ext uri="{FF2B5EF4-FFF2-40B4-BE49-F238E27FC236}">
                <a16:creationId xmlns:a16="http://schemas.microsoft.com/office/drawing/2014/main" id="{F1D70ECB-FB0F-A6E8-29A7-E074B3D6342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6001" y="0"/>
            <a:ext cx="11839998" cy="6660000"/>
          </a:xfrm>
          <a:prstGeom prst="rect">
            <a:avLst/>
          </a:prstGeom>
        </p:spPr>
      </p:pic>
      <p:sp>
        <p:nvSpPr>
          <p:cNvPr id="3" name="TextBox 2">
            <a:extLst>
              <a:ext uri="{FF2B5EF4-FFF2-40B4-BE49-F238E27FC236}">
                <a16:creationId xmlns:a16="http://schemas.microsoft.com/office/drawing/2014/main" id="{668CAE2B-448E-1F02-F6B6-B2F1A1CF5506}"/>
              </a:ext>
            </a:extLst>
          </p:cNvPr>
          <p:cNvSpPr txBox="1"/>
          <p:nvPr/>
        </p:nvSpPr>
        <p:spPr>
          <a:xfrm>
            <a:off x="2154713" y="6182946"/>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13216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ctor graphics&#10;&#10;Description automatically generated">
            <a:extLst>
              <a:ext uri="{FF2B5EF4-FFF2-40B4-BE49-F238E27FC236}">
                <a16:creationId xmlns:a16="http://schemas.microsoft.com/office/drawing/2014/main" id="{8B28BDC5-5C93-12CC-5E3E-8AF0366C34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000" y="0"/>
            <a:ext cx="11840000" cy="6660000"/>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0D7E77BD-68CF-C9BD-2063-E8BD573C26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6000" y="0"/>
            <a:ext cx="11840000" cy="6660000"/>
          </a:xfrm>
          <a:prstGeom prst="rect">
            <a:avLst/>
          </a:prstGeom>
        </p:spPr>
      </p:pic>
      <p:pic>
        <p:nvPicPr>
          <p:cNvPr id="7" name="Picture 6" descr="Graphical user interface, text&#10;&#10;Description automatically generated">
            <a:extLst>
              <a:ext uri="{FF2B5EF4-FFF2-40B4-BE49-F238E27FC236}">
                <a16:creationId xmlns:a16="http://schemas.microsoft.com/office/drawing/2014/main" id="{7991BBB1-CBE2-EC16-87F0-33C274BA2E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000" y="0"/>
            <a:ext cx="11840000" cy="6660000"/>
          </a:xfrm>
          <a:prstGeom prst="rect">
            <a:avLst/>
          </a:prstGeom>
        </p:spPr>
      </p:pic>
      <p:pic>
        <p:nvPicPr>
          <p:cNvPr id="9" name="Picture 8" descr="Graphical user interface, text&#10;&#10;Description automatically generated">
            <a:extLst>
              <a:ext uri="{FF2B5EF4-FFF2-40B4-BE49-F238E27FC236}">
                <a16:creationId xmlns:a16="http://schemas.microsoft.com/office/drawing/2014/main" id="{AC1B80C9-F298-39F5-3A35-518B0B37F28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6000" y="0"/>
            <a:ext cx="11840000" cy="6660000"/>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6983B06F-C190-7A1B-D065-6CF4EBB3B6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6000" y="0"/>
            <a:ext cx="11840000" cy="6660000"/>
          </a:xfrm>
          <a:prstGeom prst="rect">
            <a:avLst/>
          </a:prstGeom>
        </p:spPr>
      </p:pic>
      <p:sp>
        <p:nvSpPr>
          <p:cNvPr id="4" name="TextBox 3">
            <a:extLst>
              <a:ext uri="{FF2B5EF4-FFF2-40B4-BE49-F238E27FC236}">
                <a16:creationId xmlns:a16="http://schemas.microsoft.com/office/drawing/2014/main" id="{C48D1486-7423-C507-1F8D-4EE481E58CF1}"/>
              </a:ext>
            </a:extLst>
          </p:cNvPr>
          <p:cNvSpPr txBox="1"/>
          <p:nvPr/>
        </p:nvSpPr>
        <p:spPr>
          <a:xfrm>
            <a:off x="2154713" y="6271447"/>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3141337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ctor graphics&#10;&#10;Description automatically generated">
            <a:extLst>
              <a:ext uri="{FF2B5EF4-FFF2-40B4-BE49-F238E27FC236}">
                <a16:creationId xmlns:a16="http://schemas.microsoft.com/office/drawing/2014/main" id="{D8207686-6162-1D7D-169D-FF0F466940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000" y="0"/>
            <a:ext cx="11840000" cy="6660000"/>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5396379C-F844-6DDC-CE4D-2AFD7765BC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6000" y="0"/>
            <a:ext cx="11840000" cy="6660000"/>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FAA8B72B-86DB-FA6E-E6D2-D63FF38B1D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000" y="0"/>
            <a:ext cx="11840000" cy="6660000"/>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CE7DA7BD-350E-71B0-1A71-73FA1CC6D1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6000" y="0"/>
            <a:ext cx="11840000" cy="6660000"/>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B527C200-C383-74AB-45F5-07BDF0A281E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6000" y="0"/>
            <a:ext cx="11840000" cy="6660000"/>
          </a:xfrm>
          <a:prstGeom prst="rect">
            <a:avLst/>
          </a:prstGeom>
        </p:spPr>
      </p:pic>
      <p:sp>
        <p:nvSpPr>
          <p:cNvPr id="4" name="TextBox 3">
            <a:extLst>
              <a:ext uri="{FF2B5EF4-FFF2-40B4-BE49-F238E27FC236}">
                <a16:creationId xmlns:a16="http://schemas.microsoft.com/office/drawing/2014/main" id="{43C4238A-7BAC-536E-A67A-317E29679B65}"/>
              </a:ext>
            </a:extLst>
          </p:cNvPr>
          <p:cNvSpPr txBox="1"/>
          <p:nvPr/>
        </p:nvSpPr>
        <p:spPr>
          <a:xfrm>
            <a:off x="2354738" y="6165503"/>
            <a:ext cx="6434775" cy="692497"/>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a:p>
            <a:pPr algn="ctr">
              <a:spcAft>
                <a:spcPts val="600"/>
              </a:spcAft>
            </a:pPr>
            <a:r>
              <a:rPr lang="en-US" sz="900" b="0" i="0" strike="noStrike" dirty="0">
                <a:effectLst/>
                <a:latin typeface="Calibri" panose="020F0502020204030204" pitchFamily="34" charset="0"/>
              </a:rPr>
              <a:t>.</a:t>
            </a:r>
            <a:endParaRPr lang="en-US" sz="900" i="1" dirty="0"/>
          </a:p>
        </p:txBody>
      </p:sp>
    </p:spTree>
    <p:extLst>
      <p:ext uri="{BB962C8B-B14F-4D97-AF65-F5344CB8AC3E}">
        <p14:creationId xmlns:p14="http://schemas.microsoft.com/office/powerpoint/2010/main" val="342249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vector graphics&#10;&#10;Description automatically generated">
            <a:extLst>
              <a:ext uri="{FF2B5EF4-FFF2-40B4-BE49-F238E27FC236}">
                <a16:creationId xmlns:a16="http://schemas.microsoft.com/office/drawing/2014/main" id="{CCA5FAB4-A63C-45BA-EC8A-14F2818A6B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000" y="0"/>
            <a:ext cx="11840000" cy="6660000"/>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9E643353-B72B-0B9B-4064-A9EDB02A24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6000" y="0"/>
            <a:ext cx="11840000" cy="6660000"/>
          </a:xfrm>
          <a:prstGeom prst="rect">
            <a:avLst/>
          </a:prstGeom>
        </p:spPr>
      </p:pic>
      <p:pic>
        <p:nvPicPr>
          <p:cNvPr id="7" name="Picture 6" descr="Text&#10;&#10;Description automatically generated">
            <a:extLst>
              <a:ext uri="{FF2B5EF4-FFF2-40B4-BE49-F238E27FC236}">
                <a16:creationId xmlns:a16="http://schemas.microsoft.com/office/drawing/2014/main" id="{891D5A48-E8E7-4808-0DA3-E49AB1F36F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000" y="0"/>
            <a:ext cx="11840000" cy="6660000"/>
          </a:xfrm>
          <a:prstGeom prst="rect">
            <a:avLst/>
          </a:prstGeom>
        </p:spPr>
      </p:pic>
      <p:pic>
        <p:nvPicPr>
          <p:cNvPr id="9" name="Picture 8">
            <a:extLst>
              <a:ext uri="{FF2B5EF4-FFF2-40B4-BE49-F238E27FC236}">
                <a16:creationId xmlns:a16="http://schemas.microsoft.com/office/drawing/2014/main" id="{05028E4A-5405-5D5E-82B9-01380C2204A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76000" y="0"/>
            <a:ext cx="11840000" cy="666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B590A4FF-2B23-8524-41B3-0EFD0634C5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6000" y="0"/>
            <a:ext cx="11840000" cy="6660000"/>
          </a:xfrm>
          <a:prstGeom prst="rect">
            <a:avLst/>
          </a:prstGeom>
        </p:spPr>
      </p:pic>
      <p:sp>
        <p:nvSpPr>
          <p:cNvPr id="4" name="TextBox 3">
            <a:extLst>
              <a:ext uri="{FF2B5EF4-FFF2-40B4-BE49-F238E27FC236}">
                <a16:creationId xmlns:a16="http://schemas.microsoft.com/office/drawing/2014/main" id="{074686E9-0B8C-6430-6D64-7F989921B832}"/>
              </a:ext>
            </a:extLst>
          </p:cNvPr>
          <p:cNvSpPr txBox="1"/>
          <p:nvPr/>
        </p:nvSpPr>
        <p:spPr>
          <a:xfrm>
            <a:off x="2316638" y="6182946"/>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294711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vector graphics&#10;&#10;Description automatically generated">
            <a:extLst>
              <a:ext uri="{FF2B5EF4-FFF2-40B4-BE49-F238E27FC236}">
                <a16:creationId xmlns:a16="http://schemas.microsoft.com/office/drawing/2014/main" id="{954C15F5-2388-817E-E1AA-C122D98C94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000" y="0"/>
            <a:ext cx="11840000" cy="6660000"/>
          </a:xfrm>
          <a:prstGeom prst="rect">
            <a:avLst/>
          </a:prstGeom>
        </p:spPr>
      </p:pic>
      <p:pic>
        <p:nvPicPr>
          <p:cNvPr id="5" name="Picture 4" descr="A screenshot of a computer&#10;&#10;Description automatically generated with medium confidence">
            <a:extLst>
              <a:ext uri="{FF2B5EF4-FFF2-40B4-BE49-F238E27FC236}">
                <a16:creationId xmlns:a16="http://schemas.microsoft.com/office/drawing/2014/main" id="{06F1C1A2-A1C1-FDFE-8973-9C9C7E29F7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6000" y="0"/>
            <a:ext cx="11840000" cy="6660000"/>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B6DE3AEB-7F7F-FADB-C736-976A2385E3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000" y="0"/>
            <a:ext cx="11840000" cy="6660000"/>
          </a:xfrm>
          <a:prstGeom prst="rect">
            <a:avLst/>
          </a:prstGeom>
        </p:spPr>
      </p:pic>
      <p:pic>
        <p:nvPicPr>
          <p:cNvPr id="9" name="Picture 8" descr="Graphical user interface, text&#10;&#10;Description automatically generated">
            <a:extLst>
              <a:ext uri="{FF2B5EF4-FFF2-40B4-BE49-F238E27FC236}">
                <a16:creationId xmlns:a16="http://schemas.microsoft.com/office/drawing/2014/main" id="{90E50782-CB9A-975F-D86D-31A5930C838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6000" y="0"/>
            <a:ext cx="11840000" cy="6660000"/>
          </a:xfrm>
          <a:prstGeom prst="rect">
            <a:avLst/>
          </a:prstGeom>
        </p:spPr>
      </p:pic>
      <p:pic>
        <p:nvPicPr>
          <p:cNvPr id="11" name="Picture 10" descr="Graphical user interface, text&#10;&#10;Description automatically generated">
            <a:extLst>
              <a:ext uri="{FF2B5EF4-FFF2-40B4-BE49-F238E27FC236}">
                <a16:creationId xmlns:a16="http://schemas.microsoft.com/office/drawing/2014/main" id="{8CB491A1-682B-2CA2-EF1E-026C170D389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6000" y="0"/>
            <a:ext cx="11840000" cy="6660000"/>
          </a:xfrm>
          <a:prstGeom prst="rect">
            <a:avLst/>
          </a:prstGeom>
        </p:spPr>
      </p:pic>
      <p:pic>
        <p:nvPicPr>
          <p:cNvPr id="13" name="Picture 12" descr="A logo on a black background&#10;&#10;Description automatically generated with low confidence">
            <a:extLst>
              <a:ext uri="{FF2B5EF4-FFF2-40B4-BE49-F238E27FC236}">
                <a16:creationId xmlns:a16="http://schemas.microsoft.com/office/drawing/2014/main" id="{0E530DCA-551D-48B4-1802-A772AB2870A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6000" y="0"/>
            <a:ext cx="11840000" cy="6660000"/>
          </a:xfrm>
          <a:prstGeom prst="rect">
            <a:avLst/>
          </a:prstGeom>
        </p:spPr>
      </p:pic>
      <p:sp>
        <p:nvSpPr>
          <p:cNvPr id="4" name="TextBox 3">
            <a:extLst>
              <a:ext uri="{FF2B5EF4-FFF2-40B4-BE49-F238E27FC236}">
                <a16:creationId xmlns:a16="http://schemas.microsoft.com/office/drawing/2014/main" id="{14A573FD-4421-6CAD-C281-5CADAA089141}"/>
              </a:ext>
            </a:extLst>
          </p:cNvPr>
          <p:cNvSpPr txBox="1"/>
          <p:nvPr/>
        </p:nvSpPr>
        <p:spPr>
          <a:xfrm>
            <a:off x="2335688" y="6182946"/>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152655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vector graphics&#10;&#10;Description automatically generated">
            <a:extLst>
              <a:ext uri="{FF2B5EF4-FFF2-40B4-BE49-F238E27FC236}">
                <a16:creationId xmlns:a16="http://schemas.microsoft.com/office/drawing/2014/main" id="{40495AFA-7A6C-630F-B3FE-413D68F35C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000" y="0"/>
            <a:ext cx="11840000" cy="6660000"/>
          </a:xfrm>
          <a:prstGeom prst="rect">
            <a:avLst/>
          </a:prstGeom>
        </p:spPr>
      </p:pic>
      <p:pic>
        <p:nvPicPr>
          <p:cNvPr id="5" name="Picture 4" descr="A screenshot of a computer&#10;&#10;Description automatically generated with medium confidence">
            <a:extLst>
              <a:ext uri="{FF2B5EF4-FFF2-40B4-BE49-F238E27FC236}">
                <a16:creationId xmlns:a16="http://schemas.microsoft.com/office/drawing/2014/main" id="{24D176A2-6F82-775A-8F43-B008309DED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6000" y="0"/>
            <a:ext cx="11840000" cy="6660000"/>
          </a:xfrm>
          <a:prstGeom prst="rect">
            <a:avLst/>
          </a:prstGeom>
        </p:spPr>
      </p:pic>
      <p:pic>
        <p:nvPicPr>
          <p:cNvPr id="7" name="Picture 6" descr="Graphical user interface, text&#10;&#10;Description automatically generated">
            <a:extLst>
              <a:ext uri="{FF2B5EF4-FFF2-40B4-BE49-F238E27FC236}">
                <a16:creationId xmlns:a16="http://schemas.microsoft.com/office/drawing/2014/main" id="{03CA54DA-6723-447E-D352-F2E69A6145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000" y="0"/>
            <a:ext cx="11840000" cy="6660000"/>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BCD54215-31CB-8D8F-EE65-EF60B52832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6000" y="0"/>
            <a:ext cx="11840000" cy="6660000"/>
          </a:xfrm>
          <a:prstGeom prst="rect">
            <a:avLst/>
          </a:prstGeom>
        </p:spPr>
      </p:pic>
      <p:pic>
        <p:nvPicPr>
          <p:cNvPr id="11" name="Picture 10" descr="Graphical user interface&#10;&#10;Description automatically generated with low confidence">
            <a:extLst>
              <a:ext uri="{FF2B5EF4-FFF2-40B4-BE49-F238E27FC236}">
                <a16:creationId xmlns:a16="http://schemas.microsoft.com/office/drawing/2014/main" id="{9C0A6F53-BF56-B357-789C-50DF197836B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6000" y="0"/>
            <a:ext cx="11840000" cy="6660000"/>
          </a:xfrm>
          <a:prstGeom prst="rect">
            <a:avLst/>
          </a:prstGeom>
        </p:spPr>
      </p:pic>
      <p:sp>
        <p:nvSpPr>
          <p:cNvPr id="4" name="TextBox 3">
            <a:extLst>
              <a:ext uri="{FF2B5EF4-FFF2-40B4-BE49-F238E27FC236}">
                <a16:creationId xmlns:a16="http://schemas.microsoft.com/office/drawing/2014/main" id="{0691472B-542F-1009-EEF9-48C619B4F593}"/>
              </a:ext>
            </a:extLst>
          </p:cNvPr>
          <p:cNvSpPr txBox="1"/>
          <p:nvPr/>
        </p:nvSpPr>
        <p:spPr>
          <a:xfrm>
            <a:off x="2202338" y="6182946"/>
            <a:ext cx="6434775" cy="477054"/>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p:txBody>
      </p:sp>
    </p:spTree>
    <p:extLst>
      <p:ext uri="{BB962C8B-B14F-4D97-AF65-F5344CB8AC3E}">
        <p14:creationId xmlns:p14="http://schemas.microsoft.com/office/powerpoint/2010/main" val="170286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C4AE7B-AEF2-B6C9-57F7-39794EBE135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06AE761A-F66D-94A6-D565-01F9A8BD08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 y="0"/>
            <a:ext cx="12191998" cy="6857999"/>
          </a:xfrm>
          <a:prstGeom prst="rect">
            <a:avLst/>
          </a:prstGeom>
        </p:spPr>
      </p:pic>
      <p:sp>
        <p:nvSpPr>
          <p:cNvPr id="5" name="TextBox 4">
            <a:extLst>
              <a:ext uri="{FF2B5EF4-FFF2-40B4-BE49-F238E27FC236}">
                <a16:creationId xmlns:a16="http://schemas.microsoft.com/office/drawing/2014/main" id="{D3A46D40-4F0E-F5FD-B2FC-E01D270C2C41}"/>
              </a:ext>
            </a:extLst>
          </p:cNvPr>
          <p:cNvSpPr txBox="1"/>
          <p:nvPr/>
        </p:nvSpPr>
        <p:spPr>
          <a:xfrm>
            <a:off x="2345213" y="6280972"/>
            <a:ext cx="6434775" cy="692497"/>
          </a:xfrm>
          <a:prstGeom prst="rect">
            <a:avLst/>
          </a:prstGeom>
          <a:noFill/>
        </p:spPr>
        <p:txBody>
          <a:bodyPr wrap="none" rtlCol="0">
            <a:spAutoFit/>
          </a:bodyPr>
          <a:lstStyle/>
          <a:p>
            <a:pPr algn="ctr">
              <a:spcAft>
                <a:spcPts val="600"/>
              </a:spcAft>
            </a:pPr>
            <a:r>
              <a:rPr lang="en-US" sz="900" b="0" i="0" u="none" strike="noStrike" spc="-50" dirty="0">
                <a:effectLst/>
                <a:latin typeface="Calibri" panose="020F0502020204030204" pitchFamily="34" charset="0"/>
              </a:rPr>
              <a:t>Davies MJ, Aroda VR, Collins BS, Gabbay RA, Green J, Maruthur NM, Rosas SE, Del Prato S, Mathieu C, Mingrone G, Rossing P, </a:t>
            </a:r>
            <a:r>
              <a:rPr lang="en-US" sz="900" b="0" i="0" u="none" strike="noStrike" spc="-50" dirty="0" err="1">
                <a:effectLst/>
                <a:latin typeface="Calibri" panose="020F0502020204030204" pitchFamily="34" charset="0"/>
              </a:rPr>
              <a:t>Tankova</a:t>
            </a:r>
            <a:r>
              <a:rPr lang="en-US" sz="900" b="0" i="0" u="none" strike="noStrike" spc="-50" dirty="0">
                <a:effectLst/>
                <a:latin typeface="Calibri" panose="020F0502020204030204" pitchFamily="34" charset="0"/>
              </a:rPr>
              <a:t> T, Tsapas A, Buse JB</a:t>
            </a:r>
            <a:br>
              <a:rPr lang="en-US" sz="900" b="0" i="0" u="none" strike="noStrike" spc="-50" dirty="0">
                <a:effectLst/>
                <a:latin typeface="Calibri" panose="020F0502020204030204" pitchFamily="34" charset="0"/>
              </a:rPr>
            </a:br>
            <a:r>
              <a:rPr lang="en-US" sz="900" b="0" i="1" u="none" strike="noStrike" spc="-50" dirty="0">
                <a:effectLst/>
                <a:latin typeface="Calibri" panose="020F0502020204030204" pitchFamily="34" charset="0"/>
              </a:rPr>
              <a:t>Diabetes Care </a:t>
            </a:r>
            <a:r>
              <a:rPr lang="en-US" sz="900" b="0" i="0" u="none" strike="noStrike" spc="-50" dirty="0">
                <a:effectLst/>
                <a:latin typeface="Calibri" panose="020F0502020204030204" pitchFamily="34" charset="0"/>
              </a:rPr>
              <a:t>2022; https://doi.org/10.2337/dci22-0034. </a:t>
            </a:r>
            <a:r>
              <a:rPr lang="en-US" sz="900" b="0" i="1" u="none" strike="noStrike" spc="-50" dirty="0">
                <a:effectLst/>
                <a:latin typeface="Calibri" panose="020F0502020204030204" pitchFamily="34" charset="0"/>
              </a:rPr>
              <a:t>Diabetologia </a:t>
            </a:r>
            <a:r>
              <a:rPr lang="en-US" sz="900" b="0" i="0" u="none" strike="noStrike" spc="-50" dirty="0">
                <a:effectLst/>
                <a:latin typeface="Calibri" panose="020F0502020204030204" pitchFamily="34" charset="0"/>
              </a:rPr>
              <a:t>2022; </a:t>
            </a:r>
            <a:r>
              <a:rPr lang="en-US" sz="900" b="0" i="0" strike="noStrike" spc="-50" dirty="0">
                <a:effectLst/>
                <a:latin typeface="Calibri" panose="020F0502020204030204" pitchFamily="34" charset="0"/>
              </a:rPr>
              <a:t>https://doi.org/10.1007/s00125-022-05787-2</a:t>
            </a:r>
            <a:r>
              <a:rPr lang="en-US" sz="1600" b="0" i="0" strike="noStrike" spc="-50" dirty="0">
                <a:effectLst/>
                <a:latin typeface="Calibri" panose="020F0502020204030204" pitchFamily="34" charset="0"/>
              </a:rPr>
              <a:t>.</a:t>
            </a:r>
            <a:endParaRPr lang="en-US" sz="1600" i="1" spc="-50" dirty="0"/>
          </a:p>
          <a:p>
            <a:pPr algn="ctr">
              <a:spcAft>
                <a:spcPts val="600"/>
              </a:spcAft>
            </a:pPr>
            <a:r>
              <a:rPr lang="en-US" sz="900" b="0" i="0" strike="noStrike" dirty="0">
                <a:effectLst/>
                <a:latin typeface="Calibri" panose="020F0502020204030204" pitchFamily="34" charset="0"/>
              </a:rPr>
              <a:t>.</a:t>
            </a:r>
            <a:endParaRPr lang="en-US" sz="900" i="1" dirty="0"/>
          </a:p>
        </p:txBody>
      </p:sp>
    </p:spTree>
    <p:extLst>
      <p:ext uri="{BB962C8B-B14F-4D97-AF65-F5344CB8AC3E}">
        <p14:creationId xmlns:p14="http://schemas.microsoft.com/office/powerpoint/2010/main" val="270501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C30240BD02BC48978E5914743FDBAD" ma:contentTypeVersion="15" ma:contentTypeDescription="Create a new document." ma:contentTypeScope="" ma:versionID="89af26450ff710f9d3f520a89b0623f0">
  <xsd:schema xmlns:xsd="http://www.w3.org/2001/XMLSchema" xmlns:xs="http://www.w3.org/2001/XMLSchema" xmlns:p="http://schemas.microsoft.com/office/2006/metadata/properties" xmlns:ns2="c0025b3d-8fd0-4f8e-8829-089719ef4e0a" xmlns:ns3="8dec14a4-54e3-4f77-898d-0042ffc9e3b4" targetNamespace="http://schemas.microsoft.com/office/2006/metadata/properties" ma:root="true" ma:fieldsID="c8f7f63ffcce7853d5cabaeda3c595ce" ns2:_="" ns3:_="">
    <xsd:import namespace="c0025b3d-8fd0-4f8e-8829-089719ef4e0a"/>
    <xsd:import namespace="8dec14a4-54e3-4f77-898d-0042ffc9e3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025b3d-8fd0-4f8e-8829-089719ef4e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0b0a55a-fabe-48fb-9c4c-cb9a09640a5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dec14a4-54e3-4f77-898d-0042ffc9e3b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f8e97ec-b814-4061-9a46-65666143eefa}" ma:internalName="TaxCatchAll" ma:showField="CatchAllData" ma:web="8dec14a4-54e3-4f77-898d-0042ffc9e3b4">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354C3D-E529-4148-AA36-F300ED60E6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025b3d-8fd0-4f8e-8829-089719ef4e0a"/>
    <ds:schemaRef ds:uri="8dec14a4-54e3-4f77-898d-0042ffc9e3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ACB241E-F00E-4D5E-B794-4A3767841F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TotalTime>
  <Words>14557</Words>
  <Application>Microsoft Office PowerPoint</Application>
  <PresentationFormat>Widescreen</PresentationFormat>
  <Paragraphs>955</Paragraphs>
  <Slides>114</Slides>
  <Notes>49</Notes>
  <HiddenSlides>1</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114</vt:i4>
      </vt:variant>
    </vt:vector>
  </HeadingPairs>
  <TitlesOfParts>
    <vt:vector size="122" baseType="lpstr">
      <vt:lpstr>Arial</vt:lpstr>
      <vt:lpstr>BlinkMacSystemFont</vt:lpstr>
      <vt:lpstr>Calibri</vt:lpstr>
      <vt:lpstr>Calibri Light</vt:lpstr>
      <vt:lpstr>Symbol</vt:lpstr>
      <vt:lpstr>Verdana</vt:lpstr>
      <vt:lpstr>3_Office Theme</vt:lpstr>
      <vt:lpstr>Office Theme</vt:lpstr>
      <vt:lpstr>Joint ADA/EASD—Management of Hyperglycaemia in Type 2 Diabetes </vt:lpstr>
      <vt:lpstr>Introduction </vt:lpstr>
      <vt:lpstr>Disclosures of Interest</vt:lpstr>
      <vt:lpstr>Papers will be simultaneously published and  slide set will be available to download  </vt:lpstr>
      <vt:lpstr>PowerPoint Presentation</vt:lpstr>
      <vt:lpstr>Methods</vt:lpstr>
      <vt:lpstr>Overview</vt:lpstr>
      <vt:lpstr>Methods</vt:lpstr>
      <vt:lpstr>Literature review</vt:lpstr>
      <vt:lpstr>Key points to emphasise</vt:lpstr>
      <vt:lpstr>This is a consensus report </vt:lpstr>
      <vt:lpstr>Review Process</vt:lpstr>
      <vt:lpstr>Acknowledgements</vt:lpstr>
      <vt:lpstr>The Rationale, Importance, and Context of Glucose-Lowering Treatment </vt:lpstr>
      <vt:lpstr>Disclosures of Interest</vt:lpstr>
      <vt:lpstr>Disclosures of Interest</vt:lpstr>
      <vt:lpstr>Goals of Diabetes Care</vt:lpstr>
      <vt:lpstr>Preventing Complications</vt:lpstr>
      <vt:lpstr>Language matters   </vt:lpstr>
      <vt:lpstr>Social Determinants of Health</vt:lpstr>
      <vt:lpstr>Importance of Glycaemic Control</vt:lpstr>
      <vt:lpstr>Glucose Control: Monitoring</vt:lpstr>
      <vt:lpstr>Improving Glycaemic Management</vt:lpstr>
      <vt:lpstr>Weight Reduction as a Targeted Intervention </vt:lpstr>
      <vt:lpstr>PowerPoint Presentation</vt:lpstr>
      <vt:lpstr>PowerPoint Presentation</vt:lpstr>
      <vt:lpstr>PowerPoint Presentation</vt:lpstr>
      <vt:lpstr>Shared Decision-Making in Type 2 Diabetes</vt:lpstr>
      <vt:lpstr>Diabetes Self-Management Education and Support (DSMES)</vt:lpstr>
      <vt:lpstr>PowerPoint Presentation</vt:lpstr>
      <vt:lpstr>Clinical Inertia</vt:lpstr>
      <vt:lpstr>PowerPoint Presentation</vt:lpstr>
      <vt:lpstr>Therapeutic Options: Lifestyle and Healthy Behaviour, Weight Management, and Pharmacotherapy for the Treatment of Type 2 Diabetes</vt:lpstr>
      <vt:lpstr>Disclosures of Interest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Metformin</vt:lpstr>
      <vt:lpstr>Sulfonylureas</vt:lpstr>
      <vt:lpstr>Thiazolidinediones</vt:lpstr>
      <vt:lpstr>DPP-4 Inhibitors</vt:lpstr>
      <vt:lpstr>SGLT2 Inhibitors</vt:lpstr>
      <vt:lpstr>PowerPoint Presentation</vt:lpstr>
      <vt:lpstr>GLP-1 RA Therapeutic Updates</vt:lpstr>
      <vt:lpstr>GLP-1 RA Therapeutic Updates</vt:lpstr>
      <vt:lpstr>Glucose-dependent insulinotropic polypeptide (GIP) receptor and GLP-1 receptor agonist (tirzepatide) </vt:lpstr>
      <vt:lpstr>Glucose-dependent insulinotropic polypeptide (GIP) receptor and GLP-1 receptor agonist (tirzepatide) </vt:lpstr>
      <vt:lpstr>Insulin</vt:lpstr>
      <vt:lpstr>Combination Therapy </vt:lpstr>
      <vt:lpstr>PowerPoint Presentation</vt:lpstr>
      <vt:lpstr>Personalised Approach to Treatment Based on  Individual Characteristics and Comorbidities</vt:lpstr>
      <vt:lpstr>Disclosures of Interest</vt:lpstr>
      <vt:lpstr>PowerPoint Presentation</vt:lpstr>
      <vt:lpstr>New evidence accrued after the last consensus update</vt:lpstr>
      <vt:lpstr>Interpretation of syntheses of subgroup analyses</vt:lpstr>
      <vt:lpstr>PowerPoint Presentation</vt:lpstr>
      <vt:lpstr>Choosing glucose-lowering medication in people with CVD</vt:lpstr>
      <vt:lpstr>Consensus recommendations</vt:lpstr>
      <vt:lpstr>Consensus recommendations</vt:lpstr>
      <vt:lpstr>Evidence for patients with indicators of high CVD risk</vt:lpstr>
      <vt:lpstr>Effect on MACE by background use of metformin or baseline HbA1c</vt:lpstr>
      <vt:lpstr>Consensus recommendations</vt:lpstr>
      <vt:lpstr>Choosing glucose-lowering medication in people with heart failure </vt:lpstr>
      <vt:lpstr>Effect of SGLT2i in people with heart failure</vt:lpstr>
      <vt:lpstr>Effect of SGLT2i in people with heart failure</vt:lpstr>
      <vt:lpstr>Choosing glucose-lowering medication in people with chronic kidney disease</vt:lpstr>
      <vt:lpstr>Effects of SGLT2i in people with chronic kidney disease</vt:lpstr>
      <vt:lpstr>Conclusions and recommendations</vt:lpstr>
      <vt:lpstr>Age</vt:lpstr>
      <vt:lpstr>Age</vt:lpstr>
      <vt:lpstr>Age</vt:lpstr>
      <vt:lpstr>Age</vt:lpstr>
      <vt:lpstr>Age</vt:lpstr>
      <vt:lpstr>Obesity and Weight-Related Comorbidities</vt:lpstr>
      <vt:lpstr>Race, Ethnicity and Sex</vt:lpstr>
      <vt:lpstr>Putting it all Together:  Strategies for Implementation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Knowledge Gaps and A Call to Action</vt:lpstr>
      <vt:lpstr>Disclosures of Interest</vt:lpstr>
      <vt:lpstr>Call to Action</vt:lpstr>
      <vt:lpstr>Key Opportunities</vt:lpstr>
      <vt:lpstr>Key Knowledge Gaps</vt:lpstr>
      <vt:lpstr>Key Knowledge Gaps</vt:lpstr>
      <vt:lpstr>Overall Summary</vt:lpstr>
      <vt:lpstr>PowerPoint Presentation</vt:lpstr>
      <vt:lpstr>Acknowledgements</vt:lpstr>
      <vt:lpstr>PowerPoint Presentation</vt:lpstr>
      <vt:lpstr>PowerPoint Presentation</vt:lpstr>
    </vt:vector>
  </TitlesOfParts>
  <Company>Johns Hopkins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Felicia Hill-Briggs</dc:creator>
  <dc:description>{
  "LutFileRenaming": {},
  "IsDisposed": true
}</dc:description>
  <cp:lastModifiedBy>Sema Türker</cp:lastModifiedBy>
  <cp:revision>380</cp:revision>
  <cp:lastPrinted>2022-06-01T15:50:00Z</cp:lastPrinted>
  <dcterms:created xsi:type="dcterms:W3CDTF">2018-04-09T16:25:56Z</dcterms:created>
  <dcterms:modified xsi:type="dcterms:W3CDTF">2022-09-23T07:31:45Z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inDIP File ID">
    <vt:lpwstr>b8e42603-4fdd-43c7-975e-323afe0314f2</vt:lpwstr>
  </property>
</Properties>
</file>